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63"/>
  </p:notesMasterIdLst>
  <p:sldIdLst>
    <p:sldId id="322" r:id="rId2"/>
    <p:sldId id="286" r:id="rId3"/>
    <p:sldId id="372" r:id="rId4"/>
    <p:sldId id="373" r:id="rId5"/>
    <p:sldId id="374" r:id="rId6"/>
    <p:sldId id="375" r:id="rId7"/>
    <p:sldId id="266" r:id="rId8"/>
    <p:sldId id="267" r:id="rId9"/>
    <p:sldId id="264" r:id="rId10"/>
    <p:sldId id="260" r:id="rId11"/>
    <p:sldId id="261" r:id="rId12"/>
    <p:sldId id="262" r:id="rId13"/>
    <p:sldId id="285" r:id="rId14"/>
    <p:sldId id="305" r:id="rId15"/>
    <p:sldId id="306" r:id="rId16"/>
    <p:sldId id="287" r:id="rId17"/>
    <p:sldId id="292" r:id="rId18"/>
    <p:sldId id="335" r:id="rId19"/>
    <p:sldId id="272" r:id="rId20"/>
    <p:sldId id="271" r:id="rId21"/>
    <p:sldId id="273" r:id="rId22"/>
    <p:sldId id="278" r:id="rId23"/>
    <p:sldId id="288" r:id="rId24"/>
    <p:sldId id="319" r:id="rId25"/>
    <p:sldId id="336" r:id="rId26"/>
    <p:sldId id="340" r:id="rId27"/>
    <p:sldId id="376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07" r:id="rId38"/>
    <p:sldId id="265" r:id="rId39"/>
    <p:sldId id="300" r:id="rId40"/>
    <p:sldId id="302" r:id="rId41"/>
    <p:sldId id="309" r:id="rId42"/>
    <p:sldId id="343" r:id="rId43"/>
    <p:sldId id="291" r:id="rId44"/>
    <p:sldId id="296" r:id="rId45"/>
    <p:sldId id="293" r:id="rId46"/>
    <p:sldId id="294" r:id="rId47"/>
    <p:sldId id="297" r:id="rId48"/>
    <p:sldId id="370" r:id="rId49"/>
    <p:sldId id="328" r:id="rId50"/>
    <p:sldId id="329" r:id="rId51"/>
    <p:sldId id="338" r:id="rId52"/>
    <p:sldId id="337" r:id="rId53"/>
    <p:sldId id="320" r:id="rId54"/>
    <p:sldId id="331" r:id="rId55"/>
    <p:sldId id="332" r:id="rId56"/>
    <p:sldId id="387" r:id="rId57"/>
    <p:sldId id="388" r:id="rId58"/>
    <p:sldId id="330" r:id="rId59"/>
    <p:sldId id="333" r:id="rId60"/>
    <p:sldId id="334" r:id="rId61"/>
    <p:sldId id="32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0BC"/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4" autoAdjust="0"/>
    <p:restoredTop sz="94660"/>
  </p:normalViewPr>
  <p:slideViewPr>
    <p:cSldViewPr>
      <p:cViewPr varScale="1">
        <p:scale>
          <a:sx n="77" d="100"/>
          <a:sy n="77" d="100"/>
        </p:scale>
        <p:origin x="108" y="6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0F2D3-6475-4B5A-B08A-DFDCA3B4EEC3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DC0C2-64BE-4A7F-B5A8-ABEC1FEEA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2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C0C2-64BE-4A7F-B5A8-ABEC1FEEAC2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65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8A71F-2485-46FE-820B-BE01622FB75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8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5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408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6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2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6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7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4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507587"/>
            <a:ext cx="8229240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3454661"/>
            <a:ext cx="82292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4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1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6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5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6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4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2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6F00-911A-40D1-92C6-45E6E18860FD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3CC6BA-A326-41DA-8ABD-C023352732B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us-kostroma.ru/news/43639_k_chempionatu_laquo_abilimpiks_raquo_kostromichey_budut_gotovit_v_novoy_laboratorii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Баннер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9160"/>
            <a:ext cx="2267744" cy="198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464496" cy="69331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br>
              <a:rPr lang="ru-RU" sz="1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 образования и науки Костромской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5904656" cy="39872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32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участия Костромской области в чемпионатном движении «</a:t>
            </a:r>
            <a:r>
              <a:rPr lang="ru-RU" sz="3200" b="1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32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endParaRPr lang="ru-RU" sz="2900" b="1" dirty="0">
              <a:solidFill>
                <a:srgbClr val="0070C0"/>
              </a:solidFill>
            </a:endParaRPr>
          </a:p>
          <a:p>
            <a:pPr algn="r"/>
            <a:r>
              <a:rPr lang="ru-RU" sz="3000" b="1" dirty="0">
                <a:solidFill>
                  <a:srgbClr val="0070C0"/>
                </a:solidFill>
              </a:rPr>
              <a:t>Шепелева Н. Н., </a:t>
            </a:r>
          </a:p>
          <a:p>
            <a:pPr algn="r"/>
            <a:r>
              <a:rPr lang="ru-RU" sz="3000" b="1" dirty="0">
                <a:solidFill>
                  <a:srgbClr val="0070C0"/>
                </a:solidFill>
              </a:rPr>
              <a:t>руководитель РУМЦ инклюзивного образования по направлению «Питание»</a:t>
            </a:r>
          </a:p>
        </p:txBody>
      </p:sp>
      <p:pic>
        <p:nvPicPr>
          <p:cNvPr id="4" name="Picture 2" descr="https://images.vector-images.com/44/g603_kostroma_obl.gif">
            <a:extLst>
              <a:ext uri="{FF2B5EF4-FFF2-40B4-BE49-F238E27FC236}">
                <a16:creationId xmlns:a16="http://schemas.microsoft.com/office/drawing/2014/main" id="{5D924C4B-339E-4DD3-8927-32A7774C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4" y="241698"/>
            <a:ext cx="21431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0002" r="10146" b="24877"/>
          <a:stretch/>
        </p:blipFill>
        <p:spPr bwMode="auto">
          <a:xfrm>
            <a:off x="1" y="5399986"/>
            <a:ext cx="2339752" cy="14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ED06A0-3908-4C5D-B682-1C214F6DE729}"/>
              </a:ext>
            </a:extLst>
          </p:cNvPr>
          <p:cNvSpPr/>
          <p:nvPr/>
        </p:nvSpPr>
        <p:spPr>
          <a:xfrm>
            <a:off x="3491880" y="6128992"/>
            <a:ext cx="158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мая 2021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6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2DD1F-5AD1-4CCE-9CC2-D9E48198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67" y="476672"/>
            <a:ext cx="7545609" cy="1178297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Компетенции </a:t>
            </a:r>
            <a:br>
              <a:rPr lang="ru-RU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 </a:t>
            </a:r>
            <a:r>
              <a:rPr lang="ru-RU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Регионального чемпионата  «Абилимпикс» 20</a:t>
            </a:r>
            <a:r>
              <a:rPr lang="en-US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</a:t>
            </a:r>
            <a:br>
              <a:rPr lang="ru-RU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spc="-113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26-30 апреля 2021 г.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8B773B5-6E2A-4FEE-8B28-ED917AD53C25}"/>
              </a:ext>
            </a:extLst>
          </p:cNvPr>
          <p:cNvSpPr/>
          <p:nvPr/>
        </p:nvSpPr>
        <p:spPr>
          <a:xfrm>
            <a:off x="409019" y="1718073"/>
            <a:ext cx="7619365" cy="626269"/>
          </a:xfrm>
          <a:prstGeom prst="roundRect">
            <a:avLst>
              <a:gd name="adj" fmla="val 41002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57175" indent="-257175" defTabSz="169069">
              <a:spcBef>
                <a:spcPct val="20000"/>
              </a:spcBef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Студенты                Школьники 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94FC85-7382-4C49-99C0-D20DFA33C78F}"/>
              </a:ext>
            </a:extLst>
          </p:cNvPr>
          <p:cNvSpPr/>
          <p:nvPr/>
        </p:nvSpPr>
        <p:spPr>
          <a:xfrm>
            <a:off x="440818" y="2694413"/>
            <a:ext cx="1875513" cy="14399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работа</a:t>
            </a:r>
          </a:p>
          <a:p>
            <a:pPr eaLnBrk="1" hangingPunct="1"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Адаптивная физическая культура</a:t>
            </a:r>
            <a:endParaRPr lang="ru-RU" altLang="ru-RU" sz="1350" b="1" dirty="0">
              <a:solidFill>
                <a:srgbClr val="0070C0"/>
              </a:solidFill>
            </a:endParaRPr>
          </a:p>
          <a:p>
            <a:pPr eaLnBrk="1" hangingPunct="1">
              <a:buFont typeface="Calibri Light" panose="020F0302020204030204" pitchFamily="34" charset="0"/>
              <a:buAutoNum type="arabicPeriod"/>
              <a:defRPr/>
            </a:pPr>
            <a:endParaRPr lang="ru-RU" altLang="ru-RU" sz="135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EE835E-54E4-4699-9892-BA16C28A65EF}"/>
              </a:ext>
            </a:extLst>
          </p:cNvPr>
          <p:cNvSpPr/>
          <p:nvPr/>
        </p:nvSpPr>
        <p:spPr>
          <a:xfrm>
            <a:off x="2771800" y="2663684"/>
            <a:ext cx="2592288" cy="31182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Выпечка хлебобулочных изделий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Поварское дело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Кондитерское дело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Сухое строительство и штукатурные работы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Брошюровка и переплетное дело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работа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Декорирование тортов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Администрирование баз данных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Ювелирное дело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Портной 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01F10B-3837-46EE-8F42-F6EF94A457D3}"/>
              </a:ext>
            </a:extLst>
          </p:cNvPr>
          <p:cNvSpPr/>
          <p:nvPr/>
        </p:nvSpPr>
        <p:spPr>
          <a:xfrm>
            <a:off x="5886836" y="2694413"/>
            <a:ext cx="2141548" cy="34742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Веб-разработка (программирование)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Брошюровка и переплетное дело</a:t>
            </a:r>
            <a:endParaRPr lang="ru-RU" altLang="ru-RU" sz="1350" b="1" dirty="0">
              <a:solidFill>
                <a:srgbClr val="7030A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Поварское дело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Выпечка хлебобулочных изделий     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Сухое строительство и штукатурные работы </a:t>
            </a:r>
            <a:endParaRPr lang="ru-RU" altLang="ru-RU" sz="135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  <a:endParaRPr lang="ru-RU" altLang="ru-RU" sz="1350" b="1" dirty="0">
              <a:solidFill>
                <a:srgbClr val="7030A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работа</a:t>
            </a:r>
            <a:endParaRPr lang="ru-RU" altLang="ru-RU" sz="1350" b="1" dirty="0">
              <a:solidFill>
                <a:srgbClr val="7030A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ru-RU" altLang="ru-RU" sz="13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Портной</a:t>
            </a:r>
          </a:p>
          <a:p>
            <a:pPr eaLnBrk="1" hangingPunct="1">
              <a:defRPr/>
            </a:pPr>
            <a:endParaRPr lang="ru-RU" altLang="ru-RU" sz="1350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7" name="Рисунок 8">
            <a:extLst>
              <a:ext uri="{FF2B5EF4-FFF2-40B4-BE49-F238E27FC236}">
                <a16:creationId xmlns:a16="http://schemas.microsoft.com/office/drawing/2014/main" id="{10DC003F-05D0-4C03-8DF5-209111D04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03" y="410830"/>
            <a:ext cx="1019852" cy="10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9">
            <a:extLst>
              <a:ext uri="{FF2B5EF4-FFF2-40B4-BE49-F238E27FC236}">
                <a16:creationId xmlns:a16="http://schemas.microsoft.com/office/drawing/2014/main" id="{9CEB95E0-3871-48CD-B9A8-6AFF43850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378"/>
            <a:ext cx="1116526" cy="10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FE7FEE2D-9526-4B7B-A897-FFE773E17366}"/>
              </a:ext>
            </a:extLst>
          </p:cNvPr>
          <p:cNvSpPr/>
          <p:nvPr/>
        </p:nvSpPr>
        <p:spPr>
          <a:xfrm rot="19807937">
            <a:off x="31680" y="4757049"/>
            <a:ext cx="2693787" cy="605416"/>
          </a:xfrm>
          <a:prstGeom prst="homePlate">
            <a:avLst>
              <a:gd name="adj" fmla="val 68830"/>
            </a:avLst>
          </a:prstGeom>
          <a:solidFill>
            <a:srgbClr val="D620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Рост с 17 (2020г.) до 21 компетенций (2021г.)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C000F9D-3731-4588-9065-5EE7A4FFD76F}"/>
              </a:ext>
            </a:extLst>
          </p:cNvPr>
          <p:cNvSpPr/>
          <p:nvPr/>
        </p:nvSpPr>
        <p:spPr>
          <a:xfrm>
            <a:off x="291703" y="1872854"/>
            <a:ext cx="2005013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4C3B0-2C9D-42A1-9C25-769E2846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66" y="680263"/>
            <a:ext cx="6870054" cy="1044561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</a:t>
            </a:r>
            <a:r>
              <a:rPr lang="en-US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регионального Чемпионата</a:t>
            </a:r>
            <a:br>
              <a:rPr lang="ru-RU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«Абилимпикс»</a:t>
            </a:r>
            <a:br>
              <a:rPr lang="ru-RU" sz="24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</a:br>
            <a:endParaRPr lang="ru-RU" sz="2400" dirty="0">
              <a:ln w="0">
                <a:solidFill>
                  <a:schemeClr val="accent3">
                    <a:lumMod val="50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3DDD81F-3DDA-4FEE-A55A-DF3C94F92EE6}"/>
              </a:ext>
            </a:extLst>
          </p:cNvPr>
          <p:cNvSpPr/>
          <p:nvPr/>
        </p:nvSpPr>
        <p:spPr>
          <a:xfrm>
            <a:off x="242886" y="2871787"/>
            <a:ext cx="2005013" cy="8715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C30978E-7EA8-45FE-8C21-D21DF5DBC04E}"/>
              </a:ext>
            </a:extLst>
          </p:cNvPr>
          <p:cNvSpPr/>
          <p:nvPr/>
        </p:nvSpPr>
        <p:spPr>
          <a:xfrm>
            <a:off x="6278165" y="3974931"/>
            <a:ext cx="2031206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98D9B15-CB10-4AC2-94CB-3F19D3E52731}"/>
              </a:ext>
            </a:extLst>
          </p:cNvPr>
          <p:cNvSpPr/>
          <p:nvPr/>
        </p:nvSpPr>
        <p:spPr>
          <a:xfrm>
            <a:off x="258114" y="4953877"/>
            <a:ext cx="1922272" cy="10156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54BF4B0-0D3C-485C-A0F1-F50DD0CBC898}"/>
              </a:ext>
            </a:extLst>
          </p:cNvPr>
          <p:cNvSpPr/>
          <p:nvPr/>
        </p:nvSpPr>
        <p:spPr>
          <a:xfrm>
            <a:off x="6278165" y="2937993"/>
            <a:ext cx="2030015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2AC0F20-6ECB-4A34-A3D6-834911F98EAE}"/>
              </a:ext>
            </a:extLst>
          </p:cNvPr>
          <p:cNvSpPr/>
          <p:nvPr/>
        </p:nvSpPr>
        <p:spPr>
          <a:xfrm>
            <a:off x="6278165" y="1924645"/>
            <a:ext cx="2030016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7134CD8-AF20-4202-9362-80C161A9E617}"/>
              </a:ext>
            </a:extLst>
          </p:cNvPr>
          <p:cNvSpPr/>
          <p:nvPr/>
        </p:nvSpPr>
        <p:spPr>
          <a:xfrm>
            <a:off x="211338" y="3888584"/>
            <a:ext cx="2030015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6017BE6-4B58-4E5E-A1C8-07D815573B5A}"/>
              </a:ext>
            </a:extLst>
          </p:cNvPr>
          <p:cNvSpPr/>
          <p:nvPr/>
        </p:nvSpPr>
        <p:spPr>
          <a:xfrm>
            <a:off x="258366" y="1972867"/>
            <a:ext cx="1832372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ОГБПОУ «Костромской машиностроительный техникум» (корпуса А и В) </a:t>
            </a:r>
          </a:p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- 3 компетенции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8203" name="Прямоугольник 14">
            <a:extLst>
              <a:ext uri="{FF2B5EF4-FFF2-40B4-BE49-F238E27FC236}">
                <a16:creationId xmlns:a16="http://schemas.microsoft.com/office/drawing/2014/main" id="{4755C8FB-AD9A-4667-A649-3ABAF9E58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28" y="2905603"/>
            <a:ext cx="19573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ОГБПОУ «Костромской техникум торговли и питания»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- 3 компетенции </a:t>
            </a:r>
            <a:endParaRPr lang="ru-RU" altLang="ru-RU" sz="105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E30B6F-7D84-4B0C-AC1D-39EEDF6B82DF}"/>
              </a:ext>
            </a:extLst>
          </p:cNvPr>
          <p:cNvSpPr/>
          <p:nvPr/>
        </p:nvSpPr>
        <p:spPr>
          <a:xfrm>
            <a:off x="229791" y="4961335"/>
            <a:ext cx="198596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ОГБПОУ «Костромской колледж отраслевых технологий строительства и лесной промышленности» </a:t>
            </a:r>
          </a:p>
          <a:p>
            <a:pPr>
              <a:defRPr/>
            </a:pPr>
            <a:r>
              <a:rPr lang="ru-RU" sz="1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- 1 компетенция по 2 категориям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931D48-D531-4E33-B3A1-9B5983041B0A}"/>
              </a:ext>
            </a:extLst>
          </p:cNvPr>
          <p:cNvSpPr/>
          <p:nvPr/>
        </p:nvSpPr>
        <p:spPr>
          <a:xfrm>
            <a:off x="6435580" y="1972867"/>
            <a:ext cx="1989534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ОГБПОУ «Костромской колледж бытового сервиса»</a:t>
            </a:r>
          </a:p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- 1 компетенция по 2 категориям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BE3CC6C-39CD-4BB0-B607-67C7E29EC3CB}"/>
              </a:ext>
            </a:extLst>
          </p:cNvPr>
          <p:cNvSpPr/>
          <p:nvPr/>
        </p:nvSpPr>
        <p:spPr>
          <a:xfrm>
            <a:off x="6386169" y="3028169"/>
            <a:ext cx="2088356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ОГБПОУ «Костромской политехнический колледж» </a:t>
            </a:r>
          </a:p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- 1 компетенция 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B518C6-A700-4DAC-8095-D8667B5A1F99}"/>
              </a:ext>
            </a:extLst>
          </p:cNvPr>
          <p:cNvSpPr/>
          <p:nvPr/>
        </p:nvSpPr>
        <p:spPr>
          <a:xfrm>
            <a:off x="6358152" y="3974931"/>
            <a:ext cx="1910954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ФГБОУ ВО «Костромской государственный университет» </a:t>
            </a:r>
          </a:p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- 1 компетенция по 3 категориям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B01E5BD-06D6-4F9C-8A2F-D4F7B1B932DF}"/>
              </a:ext>
            </a:extLst>
          </p:cNvPr>
          <p:cNvSpPr/>
          <p:nvPr/>
        </p:nvSpPr>
        <p:spPr>
          <a:xfrm>
            <a:off x="325593" y="3933774"/>
            <a:ext cx="1889522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ОГБПОУ «Костромской торгово-экономический колледж»</a:t>
            </a:r>
          </a:p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- 3 компетенции 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5D7A308A-C26F-4C5B-8966-6940F2A02446}"/>
              </a:ext>
            </a:extLst>
          </p:cNvPr>
          <p:cNvSpPr/>
          <p:nvPr/>
        </p:nvSpPr>
        <p:spPr>
          <a:xfrm>
            <a:off x="6262479" y="5061160"/>
            <a:ext cx="2031206" cy="87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2060"/>
            </a:solidFill>
            <a:prstDash val="sys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ED192A6-2664-4B6D-8189-0135A0C7DEDE}"/>
              </a:ext>
            </a:extLst>
          </p:cNvPr>
          <p:cNvSpPr/>
          <p:nvPr/>
        </p:nvSpPr>
        <p:spPr>
          <a:xfrm>
            <a:off x="6391314" y="5138544"/>
            <a:ext cx="1860947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Детский технопарк «Кванториум» ГБУ ДО КО ЦТТ – 1 компетенция </a:t>
            </a:r>
            <a:endParaRPr lang="ru-RU" sz="1050" b="1" dirty="0">
              <a:solidFill>
                <a:srgbClr val="C00000"/>
              </a:solidFill>
            </a:endParaRPr>
          </a:p>
        </p:txBody>
      </p:sp>
      <p:pic>
        <p:nvPicPr>
          <p:cNvPr id="8211" name="Рисунок 22">
            <a:extLst>
              <a:ext uri="{FF2B5EF4-FFF2-40B4-BE49-F238E27FC236}">
                <a16:creationId xmlns:a16="http://schemas.microsoft.com/office/drawing/2014/main" id="{3ED2ED59-E833-4BF4-831E-C67A44E1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49" y="420284"/>
            <a:ext cx="90606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Рисунок 23">
            <a:extLst>
              <a:ext uri="{FF2B5EF4-FFF2-40B4-BE49-F238E27FC236}">
                <a16:creationId xmlns:a16="http://schemas.microsoft.com/office/drawing/2014/main" id="{B523E313-A45C-4F68-8DB3-76F41E495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" y="228448"/>
            <a:ext cx="939404" cy="9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Рисунок 24">
            <a:extLst>
              <a:ext uri="{FF2B5EF4-FFF2-40B4-BE49-F238E27FC236}">
                <a16:creationId xmlns:a16="http://schemas.microsoft.com/office/drawing/2014/main" id="{6B6112B6-5215-4067-9A75-2B4C11586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98" y="1877616"/>
            <a:ext cx="859631" cy="8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Рисунок 25">
            <a:extLst>
              <a:ext uri="{FF2B5EF4-FFF2-40B4-BE49-F238E27FC236}">
                <a16:creationId xmlns:a16="http://schemas.microsoft.com/office/drawing/2014/main" id="{F0FAA3E1-3CB3-4165-AA60-98F6B6B49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872854"/>
            <a:ext cx="840581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Рисунок 26">
            <a:extLst>
              <a:ext uri="{FF2B5EF4-FFF2-40B4-BE49-F238E27FC236}">
                <a16:creationId xmlns:a16="http://schemas.microsoft.com/office/drawing/2014/main" id="{0D01D924-C301-4A58-B55A-1763CDF2F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8" y="1879997"/>
            <a:ext cx="833438" cy="85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Рисунок 27">
            <a:extLst>
              <a:ext uri="{FF2B5EF4-FFF2-40B4-BE49-F238E27FC236}">
                <a16:creationId xmlns:a16="http://schemas.microsoft.com/office/drawing/2014/main" id="{631B836D-6786-4A81-B3FB-2D6E78CED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2871788"/>
            <a:ext cx="85844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Рисунок 28">
            <a:extLst>
              <a:ext uri="{FF2B5EF4-FFF2-40B4-BE49-F238E27FC236}">
                <a16:creationId xmlns:a16="http://schemas.microsoft.com/office/drawing/2014/main" id="{399D08F2-F41B-4AB2-9128-103544A83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7" y="2871787"/>
            <a:ext cx="872729" cy="87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Рисунок 29">
            <a:extLst>
              <a:ext uri="{FF2B5EF4-FFF2-40B4-BE49-F238E27FC236}">
                <a16:creationId xmlns:a16="http://schemas.microsoft.com/office/drawing/2014/main" id="{7CE62EF8-03B0-4B61-800E-EC718A1C4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9" y="2871788"/>
            <a:ext cx="837009" cy="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Рисунок 30">
            <a:extLst>
              <a:ext uri="{FF2B5EF4-FFF2-40B4-BE49-F238E27FC236}">
                <a16:creationId xmlns:a16="http://schemas.microsoft.com/office/drawing/2014/main" id="{8F5DC948-D66B-4ABA-AEB3-8251DA196B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16" y="3892154"/>
            <a:ext cx="862013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Рисунок 31">
            <a:extLst>
              <a:ext uri="{FF2B5EF4-FFF2-40B4-BE49-F238E27FC236}">
                <a16:creationId xmlns:a16="http://schemas.microsoft.com/office/drawing/2014/main" id="{CC3C73AF-DF0E-4736-9CF2-5CF77F321B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10" y="3892154"/>
            <a:ext cx="850106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Рисунок 32">
            <a:extLst>
              <a:ext uri="{FF2B5EF4-FFF2-40B4-BE49-F238E27FC236}">
                <a16:creationId xmlns:a16="http://schemas.microsoft.com/office/drawing/2014/main" id="{E3BA3646-353D-48A8-BB79-5AB321CA95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9" y="3892154"/>
            <a:ext cx="85605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Рисунок 33">
            <a:extLst>
              <a:ext uri="{FF2B5EF4-FFF2-40B4-BE49-F238E27FC236}">
                <a16:creationId xmlns:a16="http://schemas.microsoft.com/office/drawing/2014/main" id="{E37A763D-8748-4F1B-9F1D-37BA3D73B6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7" y="4919663"/>
            <a:ext cx="898922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Рисунок 35">
            <a:extLst>
              <a:ext uri="{FF2B5EF4-FFF2-40B4-BE49-F238E27FC236}">
                <a16:creationId xmlns:a16="http://schemas.microsoft.com/office/drawing/2014/main" id="{589F1B61-FD73-4465-A798-0F5E88B63F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972867"/>
            <a:ext cx="822722" cy="83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Рисунок 36">
            <a:extLst>
              <a:ext uri="{FF2B5EF4-FFF2-40B4-BE49-F238E27FC236}">
                <a16:creationId xmlns:a16="http://schemas.microsoft.com/office/drawing/2014/main" id="{1D808FD1-16E3-4A96-9707-4CA6FC362C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04" y="2900362"/>
            <a:ext cx="83224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5" name="Рисунок 37">
            <a:extLst>
              <a:ext uri="{FF2B5EF4-FFF2-40B4-BE49-F238E27FC236}">
                <a16:creationId xmlns:a16="http://schemas.microsoft.com/office/drawing/2014/main" id="{768E165D-DD95-45D3-AF4E-00FD58B229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81" y="3906441"/>
            <a:ext cx="822722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6" name="Рисунок 38">
            <a:extLst>
              <a:ext uri="{FF2B5EF4-FFF2-40B4-BE49-F238E27FC236}">
                <a16:creationId xmlns:a16="http://schemas.microsoft.com/office/drawing/2014/main" id="{7EF49125-CD41-4CD7-A121-09FB9B428B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7" y="4922669"/>
            <a:ext cx="787003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15">
            <a:extLst>
              <a:ext uri="{FF2B5EF4-FFF2-40B4-BE49-F238E27FC236}">
                <a16:creationId xmlns:a16="http://schemas.microsoft.com/office/drawing/2014/main" id="{60C59213-01B3-4B51-8563-963545122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634" y="250456"/>
            <a:ext cx="41248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</a:rPr>
              <a:t>ДЕПАРТАМЕНТ ОБРАЗОВАНИЯ И НАУКИ КОСТРОМСКОЙ ОБЛАСТИ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F667C4E-28E8-4863-8D83-DB44B7144169}"/>
              </a:ext>
            </a:extLst>
          </p:cNvPr>
          <p:cNvSpPr/>
          <p:nvPr/>
        </p:nvSpPr>
        <p:spPr>
          <a:xfrm>
            <a:off x="1596227" y="540141"/>
            <a:ext cx="5373216" cy="36928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20" dirty="0">
              <a:solidFill>
                <a:srgbClr val="7A3D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9D9A1-E517-42D9-B92B-421540F0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3899"/>
            <a:ext cx="7416824" cy="728663"/>
          </a:xfrm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Программа проведения </a:t>
            </a:r>
            <a:r>
              <a:rPr lang="en-US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V </a:t>
            </a:r>
            <a:r>
              <a:rPr lang="ru-RU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Регионального Чемпионата </a:t>
            </a:r>
            <a:br>
              <a:rPr lang="ru-RU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«Абилимпикс» </a:t>
            </a:r>
            <a:r>
              <a:rPr lang="en-US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2021</a:t>
            </a:r>
            <a:br>
              <a:rPr lang="ru-RU" sz="18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180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219" name="Прямоугольник 2">
            <a:extLst>
              <a:ext uri="{FF2B5EF4-FFF2-40B4-BE49-F238E27FC236}">
                <a16:creationId xmlns:a16="http://schemas.microsoft.com/office/drawing/2014/main" id="{2A3810B0-8C8A-4DB9-8093-F72F767B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85" y="1469231"/>
            <a:ext cx="1538288" cy="400050"/>
          </a:xfrm>
          <a:prstGeom prst="rect">
            <a:avLst/>
          </a:prstGeom>
          <a:solidFill>
            <a:srgbClr val="93CDDD"/>
          </a:solidFill>
          <a:ln w="25400" algn="ctr">
            <a:solidFill>
              <a:srgbClr val="4F81BD"/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Деловая программа</a:t>
            </a:r>
            <a:endParaRPr lang="ru-RU" altLang="ru-RU" sz="1200" b="1">
              <a:solidFill>
                <a:srgbClr val="1F4E79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9411A-A44E-43B3-8BA6-621335AB2CC3}"/>
              </a:ext>
            </a:extLst>
          </p:cNvPr>
          <p:cNvSpPr/>
          <p:nvPr/>
        </p:nvSpPr>
        <p:spPr>
          <a:xfrm>
            <a:off x="477442" y="2291954"/>
            <a:ext cx="2230040" cy="33789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Межрегиональная научно-практическая конференция с международным участием «Стратегии социальной мобильности молодежи с ограниченными возможностями и инвалидностью в сферах образования, здравоохранения, культуры, занятости и трудоустройства»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в дистанционном формате в режиме on-line. </a:t>
            </a:r>
            <a:endParaRPr lang="ru-RU" altLang="ru-RU" sz="1200">
              <a:solidFill>
                <a:srgbClr val="1F4E79"/>
              </a:solidFill>
            </a:endParaRPr>
          </a:p>
        </p:txBody>
      </p:sp>
      <p:sp>
        <p:nvSpPr>
          <p:cNvPr id="5" name="Стрелка вниз 4">
            <a:extLst>
              <a:ext uri="{FF2B5EF4-FFF2-40B4-BE49-F238E27FC236}">
                <a16:creationId xmlns:a16="http://schemas.microsoft.com/office/drawing/2014/main" id="{E37901F3-96F6-47F6-8995-800803D88EDB}"/>
              </a:ext>
            </a:extLst>
          </p:cNvPr>
          <p:cNvSpPr/>
          <p:nvPr/>
        </p:nvSpPr>
        <p:spPr>
          <a:xfrm>
            <a:off x="1635919" y="1927623"/>
            <a:ext cx="226219" cy="305990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22" name="Прямоугольник 5">
            <a:extLst>
              <a:ext uri="{FF2B5EF4-FFF2-40B4-BE49-F238E27FC236}">
                <a16:creationId xmlns:a16="http://schemas.microsoft.com/office/drawing/2014/main" id="{1A56D242-BE4F-49B4-930E-A5C23DDB3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022" y="1510903"/>
            <a:ext cx="1890713" cy="394097"/>
          </a:xfrm>
          <a:prstGeom prst="rect">
            <a:avLst/>
          </a:prstGeom>
          <a:solidFill>
            <a:srgbClr val="93CDDD"/>
          </a:solidFill>
          <a:ln w="25400" algn="ctr">
            <a:solidFill>
              <a:srgbClr val="4F81BD"/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solidFill>
                  <a:srgbClr val="1F4E79"/>
                </a:solidFill>
                <a:cs typeface="Calibri" panose="020F0502020204030204" pitchFamily="34" charset="0"/>
              </a:rPr>
              <a:t>Профориентационная программа </a:t>
            </a:r>
            <a:endParaRPr lang="ru-RU" altLang="ru-RU" sz="1350" b="1" dirty="0">
              <a:solidFill>
                <a:srgbClr val="1F4E79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EE27A4-025F-4A4E-8DC3-C854933791C7}"/>
              </a:ext>
            </a:extLst>
          </p:cNvPr>
          <p:cNvSpPr/>
          <p:nvPr/>
        </p:nvSpPr>
        <p:spPr>
          <a:xfrm>
            <a:off x="3383757" y="2855119"/>
            <a:ext cx="2636044" cy="2815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Мастер-классы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с применением онлайн-технологий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1">
                <a:solidFill>
                  <a:srgbClr val="1F4E79"/>
                </a:solidFill>
              </a:rPr>
              <a:t>Онлайн-экскурсии</a:t>
            </a:r>
            <a:r>
              <a:rPr lang="ru-RU" altLang="ru-RU" sz="1200">
                <a:solidFill>
                  <a:srgbClr val="1F4E79"/>
                </a:solidFill>
              </a:rPr>
              <a:t> по профессиональным образовательным организациям и образовательным организациям высшего образования Костромской области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Проведение </a:t>
            </a: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выставочных площадок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 с применением онлайн-технологий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«Ярмарка вакансий»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в формате </a:t>
            </a:r>
            <a:r>
              <a:rPr lang="en-US" altLang="ru-RU" sz="1200">
                <a:solidFill>
                  <a:srgbClr val="1F4E79"/>
                </a:solidFill>
                <a:cs typeface="Calibri" panose="020F0502020204030204" pitchFamily="34" charset="0"/>
              </a:rPr>
              <a:t>on-line</a:t>
            </a:r>
            <a:endParaRPr lang="ru-RU" altLang="ru-RU" sz="1200">
              <a:solidFill>
                <a:srgbClr val="1F4E79"/>
              </a:solidFill>
              <a:cs typeface="Calibri" panose="020F0502020204030204" pitchFamily="34" charset="0"/>
            </a:endParaRPr>
          </a:p>
        </p:txBody>
      </p:sp>
      <p:pic>
        <p:nvPicPr>
          <p:cNvPr id="9224" name="Рисунок 7">
            <a:extLst>
              <a:ext uri="{FF2B5EF4-FFF2-40B4-BE49-F238E27FC236}">
                <a16:creationId xmlns:a16="http://schemas.microsoft.com/office/drawing/2014/main" id="{43B0E0E4-E197-466F-9004-4C42934FF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79" y="2409826"/>
            <a:ext cx="304800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Прямоугольник 8">
            <a:extLst>
              <a:ext uri="{FF2B5EF4-FFF2-40B4-BE49-F238E27FC236}">
                <a16:creationId xmlns:a16="http://schemas.microsoft.com/office/drawing/2014/main" id="{3D0B8B7D-86D7-4422-8895-24C8A2420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994" y="1943100"/>
            <a:ext cx="1578769" cy="414338"/>
          </a:xfrm>
          <a:prstGeom prst="rect">
            <a:avLst/>
          </a:prstGeom>
          <a:solidFill>
            <a:srgbClr val="93CDDD"/>
          </a:solidFill>
          <a:ln w="25400" algn="ctr">
            <a:solidFill>
              <a:srgbClr val="4F81BD"/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1F4E79"/>
                </a:solidFill>
                <a:cs typeface="Calibri" panose="020F0502020204030204" pitchFamily="34" charset="0"/>
              </a:rPr>
              <a:t>Выставочная программа</a:t>
            </a:r>
            <a:endParaRPr lang="ru-RU" altLang="ru-RU" sz="1350" b="1">
              <a:solidFill>
                <a:srgbClr val="1F4E79"/>
              </a:solidFill>
            </a:endParaRPr>
          </a:p>
        </p:txBody>
      </p:sp>
      <p:sp>
        <p:nvSpPr>
          <p:cNvPr id="9226" name="Прямоугольник 11">
            <a:extLst>
              <a:ext uri="{FF2B5EF4-FFF2-40B4-BE49-F238E27FC236}">
                <a16:creationId xmlns:a16="http://schemas.microsoft.com/office/drawing/2014/main" id="{A7C4E173-2D4A-4E5D-B2FB-3F26D83AF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360" y="1481138"/>
            <a:ext cx="1557338" cy="400050"/>
          </a:xfrm>
          <a:prstGeom prst="rect">
            <a:avLst/>
          </a:prstGeom>
          <a:solidFill>
            <a:srgbClr val="93CDDD"/>
          </a:solidFill>
          <a:ln w="25400" algn="ctr">
            <a:solidFill>
              <a:srgbClr val="4F81BD"/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Культурная программа</a:t>
            </a:r>
            <a:endParaRPr lang="ru-RU" altLang="ru-RU" sz="1200" b="1">
              <a:solidFill>
                <a:srgbClr val="1F4E79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9CC026-3210-4E5F-91D4-6547E573C7C8}"/>
              </a:ext>
            </a:extLst>
          </p:cNvPr>
          <p:cNvSpPr/>
          <p:nvPr/>
        </p:nvSpPr>
        <p:spPr>
          <a:xfrm>
            <a:off x="6482954" y="2291954"/>
            <a:ext cx="2253853" cy="33789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Торжественная церемония открытия Чемпионата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(в формате телемоста для участников и в дистанционном формате для зрителей)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Торжественная церемония закрытия Чемпионата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(на площадках проведения соревнований)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Проведение </a:t>
            </a: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экскурсий 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и посещения </a:t>
            </a:r>
            <a:r>
              <a:rPr lang="ru-RU" altLang="ru-RU" sz="1200" b="1">
                <a:solidFill>
                  <a:srgbClr val="1F4E79"/>
                </a:solidFill>
                <a:cs typeface="Calibri" panose="020F0502020204030204" pitchFamily="34" charset="0"/>
              </a:rPr>
              <a:t>тематических выставок</a:t>
            </a:r>
            <a:r>
              <a:rPr lang="ru-RU" altLang="ru-RU" sz="1200">
                <a:solidFill>
                  <a:srgbClr val="1F4E79"/>
                </a:solidFill>
                <a:cs typeface="Calibri" panose="020F0502020204030204" pitchFamily="34" charset="0"/>
              </a:rPr>
              <a:t> с применением онлайн-технологий</a:t>
            </a:r>
            <a:endParaRPr lang="ru-RU" altLang="ru-RU" sz="1050">
              <a:solidFill>
                <a:srgbClr val="1F4E79"/>
              </a:solidFill>
              <a:cs typeface="Calibri" panose="020F0502020204030204" pitchFamily="34" charset="0"/>
            </a:endParaRPr>
          </a:p>
        </p:txBody>
      </p:sp>
      <p:pic>
        <p:nvPicPr>
          <p:cNvPr id="9228" name="Рисунок 13">
            <a:extLst>
              <a:ext uri="{FF2B5EF4-FFF2-40B4-BE49-F238E27FC236}">
                <a16:creationId xmlns:a16="http://schemas.microsoft.com/office/drawing/2014/main" id="{2850A756-1EA0-45A3-9BC2-F350537FA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98" y="1908573"/>
            <a:ext cx="282178" cy="3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Рисунок 14">
            <a:extLst>
              <a:ext uri="{FF2B5EF4-FFF2-40B4-BE49-F238E27FC236}">
                <a16:creationId xmlns:a16="http://schemas.microsoft.com/office/drawing/2014/main" id="{91EC977C-47DE-461B-AF3F-1C05B3F72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72" y="149020"/>
            <a:ext cx="822722" cy="7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Рисунок 15">
            <a:extLst>
              <a:ext uri="{FF2B5EF4-FFF2-40B4-BE49-F238E27FC236}">
                <a16:creationId xmlns:a16="http://schemas.microsoft.com/office/drawing/2014/main" id="{9BFEE249-03BD-4718-A8BD-1E3B4BF6B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" y="103101"/>
            <a:ext cx="920354" cy="8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5">
            <a:extLst>
              <a:ext uri="{FF2B5EF4-FFF2-40B4-BE49-F238E27FC236}">
                <a16:creationId xmlns:a16="http://schemas.microsoft.com/office/drawing/2014/main" id="{8BE76A65-B445-4F8B-BD8A-DA7132F2C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634" y="250456"/>
            <a:ext cx="41248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</a:rPr>
              <a:t>ДЕПАРТАМЕНТ ОБРАЗОВАНИЯ И НАУКИ КОСТРОМСКОЙ ОБЛАСТИ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A2C562-FD14-459A-9E8E-419930095D34}"/>
              </a:ext>
            </a:extLst>
          </p:cNvPr>
          <p:cNvSpPr/>
          <p:nvPr/>
        </p:nvSpPr>
        <p:spPr>
          <a:xfrm>
            <a:off x="1596227" y="540141"/>
            <a:ext cx="5373216" cy="36928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20" dirty="0">
              <a:solidFill>
                <a:srgbClr val="7A3D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6" descr="https://cdn.tass.ru/data/files/ru/obrazovan.svg">
            <a:extLst>
              <a:ext uri="{FF2B5EF4-FFF2-40B4-BE49-F238E27FC236}">
                <a16:creationId xmlns:a16="http://schemas.microsoft.com/office/drawing/2014/main" id="{10453DCC-EF54-4A45-96B9-65CFFF035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158" y="74866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12F388E-91B5-4AC0-B8B7-72A99220999A}"/>
              </a:ext>
            </a:extLst>
          </p:cNvPr>
          <p:cNvSpPr/>
          <p:nvPr/>
        </p:nvSpPr>
        <p:spPr>
          <a:xfrm>
            <a:off x="899593" y="883997"/>
            <a:ext cx="6120680" cy="43148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«МОЛОДЫЕ ПРОФЕССИОНАЛЫ»</a:t>
            </a:r>
          </a:p>
        </p:txBody>
      </p:sp>
      <p:sp>
        <p:nvSpPr>
          <p:cNvPr id="12292" name="AutoShape 2" descr="https://mail.yandex.ru/message_part/%D0%9E%D0%B4%D0%B0%D1%80%D0%B5%D0%BD%D0%BD%D0%BE%D1%81%D1%82%D1%8C.jpg?_uid=45260024&amp;name=%D0%9E%D0%B4%D0%B0%D1%80%D0%B5%D0%BD%D0%BD%D0%BE%D1%81%D1%82%D1%8C.jpg&amp;hid=1.2&amp;ids=171418260816812851&amp;no_disposition=y&amp;exif_rotate=y">
            <a:extLst>
              <a:ext uri="{FF2B5EF4-FFF2-40B4-BE49-F238E27FC236}">
                <a16:creationId xmlns:a16="http://schemas.microsoft.com/office/drawing/2014/main" id="{9678F1ED-CCAB-4C2A-8842-8DF1E9F36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458" y="86296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620"/>
          </a:p>
        </p:txBody>
      </p:sp>
      <p:pic>
        <p:nvPicPr>
          <p:cNvPr id="12293" name="Рисунок 10">
            <a:extLst>
              <a:ext uri="{FF2B5EF4-FFF2-40B4-BE49-F238E27FC236}">
                <a16:creationId xmlns:a16="http://schemas.microsoft.com/office/drawing/2014/main" id="{FE991C01-38AB-42A6-B71F-D3A521DAA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61864" r="50998" b="21883"/>
          <a:stretch>
            <a:fillRect/>
          </a:stretch>
        </p:blipFill>
        <p:spPr bwMode="auto">
          <a:xfrm>
            <a:off x="899592" y="94297"/>
            <a:ext cx="2133123" cy="62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6487EF5-76B6-4F86-9187-DBBAAD3606DE}"/>
              </a:ext>
            </a:extLst>
          </p:cNvPr>
          <p:cNvCxnSpPr/>
          <p:nvPr/>
        </p:nvCxnSpPr>
        <p:spPr>
          <a:xfrm>
            <a:off x="117158" y="1445895"/>
            <a:ext cx="4376262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2E6E84-E627-42AC-9C51-D01034070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6" t="70952" r="46428" b="21809"/>
          <a:stretch/>
        </p:blipFill>
        <p:spPr>
          <a:xfrm>
            <a:off x="193518" y="5454967"/>
            <a:ext cx="8738235" cy="97726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3FD636-680B-4CBB-8321-1E9D33EFE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9" t="14762" r="22857" b="24286"/>
          <a:stretch/>
        </p:blipFill>
        <p:spPr>
          <a:xfrm>
            <a:off x="6384292" y="3405431"/>
            <a:ext cx="2547461" cy="178022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A3E88A-9644-4ECD-81E4-EAE7DD0E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38" y="1541543"/>
            <a:ext cx="2547461" cy="169878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98" name="Заголовок 1">
            <a:extLst>
              <a:ext uri="{FF2B5EF4-FFF2-40B4-BE49-F238E27FC236}">
                <a16:creationId xmlns:a16="http://schemas.microsoft.com/office/drawing/2014/main" id="{77457038-3F84-45B4-BAFA-3FCCE6435E78}"/>
              </a:ext>
            </a:extLst>
          </p:cNvPr>
          <p:cNvSpPr txBox="1">
            <a:spLocks/>
          </p:cNvSpPr>
          <p:nvPr/>
        </p:nvSpPr>
        <p:spPr bwMode="auto">
          <a:xfrm>
            <a:off x="460058" y="1531620"/>
            <a:ext cx="5990749" cy="30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40" b="1" dirty="0">
                <a:solidFill>
                  <a:srgbClr val="C00000"/>
                </a:solidFill>
                <a:latin typeface="Arial" panose="020B0604020202020204" pitchFamily="34" charset="0"/>
              </a:rPr>
              <a:t>Создание современных мастерских по одной из компетенций</a:t>
            </a:r>
          </a:p>
        </p:txBody>
      </p:sp>
      <p:sp>
        <p:nvSpPr>
          <p:cNvPr id="18" name="Прямоугольник 5">
            <a:extLst>
              <a:ext uri="{FF2B5EF4-FFF2-40B4-BE49-F238E27FC236}">
                <a16:creationId xmlns:a16="http://schemas.microsoft.com/office/drawing/2014/main" id="{D3FCB8C6-A93C-4678-84F2-227881AEB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90" y="1807370"/>
            <a:ext cx="59907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КОСТРОМСКАЯ ОБЛАСТЬ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2019 ГОД - 5 мастерских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ОГБПОУ «Костромской политехнический колледж»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2020 год - 5 мастерских 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ОГБПОУ «Костромской торгово-экономический колледж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2021 год -  4 мастерских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ОГБПОУ «Костромской автодорожный колледж»</a:t>
            </a:r>
          </a:p>
        </p:txBody>
      </p:sp>
      <p:pic>
        <p:nvPicPr>
          <p:cNvPr id="12300" name="Рисунок 18" descr="IMG_20201126_105125 (1).jpg">
            <a:extLst>
              <a:ext uri="{FF2B5EF4-FFF2-40B4-BE49-F238E27FC236}">
                <a16:creationId xmlns:a16="http://schemas.microsoft.com/office/drawing/2014/main" id="{3FD569FF-00EB-4A28-8819-FA864D85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6" y="3742128"/>
            <a:ext cx="1894523" cy="142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19" descr="DSC03014.JPG">
            <a:extLst>
              <a:ext uri="{FF2B5EF4-FFF2-40B4-BE49-F238E27FC236}">
                <a16:creationId xmlns:a16="http://schemas.microsoft.com/office/drawing/2014/main" id="{7E152DB5-F2C4-496A-9310-92211061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08" y="3740859"/>
            <a:ext cx="1874520" cy="14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Рисунок 20" descr="DSC03047.JPG">
            <a:extLst>
              <a:ext uri="{FF2B5EF4-FFF2-40B4-BE49-F238E27FC236}">
                <a16:creationId xmlns:a16="http://schemas.microsoft.com/office/drawing/2014/main" id="{487CE681-B3B0-44FC-8F90-FE56F58C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9" y="3737127"/>
            <a:ext cx="1908810" cy="143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75E1B-1232-47CF-BE37-4F3C93DE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914729" cy="1320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Приказ департамента образования и науки </a:t>
            </a:r>
            <a:r>
              <a:rPr lang="ru-RU" sz="2800" b="1" dirty="0">
                <a:solidFill>
                  <a:srgbClr val="002060"/>
                </a:solidFill>
              </a:rPr>
              <a:t>Костромской</a:t>
            </a:r>
            <a:r>
              <a:rPr lang="ru-RU" sz="2400" b="1" dirty="0">
                <a:solidFill>
                  <a:srgbClr val="002060"/>
                </a:solidFill>
              </a:rPr>
              <a:t> области от 22.02.2018 года № 301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8BBD45-173B-4D9E-8806-858361656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7" y="1772816"/>
            <a:ext cx="8805466" cy="4522514"/>
          </a:xfrm>
        </p:spPr>
      </p:pic>
    </p:spTree>
    <p:extLst>
      <p:ext uri="{BB962C8B-B14F-4D97-AF65-F5344CB8AC3E}">
        <p14:creationId xmlns:p14="http://schemas.microsoft.com/office/powerpoint/2010/main" val="222187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1155"/>
            <a:ext cx="8363272" cy="77809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Ключевые задачи РУМЦ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2204864"/>
            <a:ext cx="2592288" cy="144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Доступность и качество ПО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016" y="4463815"/>
            <a:ext cx="2592288" cy="14401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bg1"/>
                </a:solidFill>
              </a:rPr>
              <a:t>Система карьерного сопровождения выпускников с ОВЗ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52120" y="2204864"/>
            <a:ext cx="2592288" cy="144016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Развитие сетевого взаимодействия</a:t>
            </a:r>
          </a:p>
        </p:txBody>
      </p:sp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3EC23560-45DC-47EB-AEE0-01C6C1877D12}"/>
              </a:ext>
            </a:extLst>
          </p:cNvPr>
          <p:cNvSpPr/>
          <p:nvPr/>
        </p:nvSpPr>
        <p:spPr>
          <a:xfrm>
            <a:off x="1331640" y="4481140"/>
            <a:ext cx="2592288" cy="144016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Профориентация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05F81FD6-7755-44F0-9155-F5CB283D0634}"/>
              </a:ext>
            </a:extLst>
          </p:cNvPr>
          <p:cNvSpPr/>
          <p:nvPr/>
        </p:nvSpPr>
        <p:spPr>
          <a:xfrm rot="7679310">
            <a:off x="2123728" y="1628800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EC1DB4DE-BF49-4BAF-8D1E-9721694D5A43}"/>
              </a:ext>
            </a:extLst>
          </p:cNvPr>
          <p:cNvSpPr/>
          <p:nvPr/>
        </p:nvSpPr>
        <p:spPr>
          <a:xfrm rot="3185651">
            <a:off x="5196110" y="393634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89454BF7-ABDC-43D4-828C-AA84A6946E20}"/>
              </a:ext>
            </a:extLst>
          </p:cNvPr>
          <p:cNvSpPr/>
          <p:nvPr/>
        </p:nvSpPr>
        <p:spPr>
          <a:xfrm rot="7679310">
            <a:off x="2663788" y="3936345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59073BB-D4C5-4A79-85C8-551860FAA034}"/>
              </a:ext>
            </a:extLst>
          </p:cNvPr>
          <p:cNvSpPr/>
          <p:nvPr/>
        </p:nvSpPr>
        <p:spPr>
          <a:xfrm rot="3538742">
            <a:off x="5943637" y="1651452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8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260648"/>
            <a:ext cx="8424936" cy="1357904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/>
            </a:br>
            <a:r>
              <a:rPr lang="ru-RU" sz="2800" b="1" dirty="0"/>
              <a:t>Взаимодействие </a:t>
            </a:r>
            <a:br>
              <a:rPr lang="ru-RU" sz="2800" b="1" dirty="0"/>
            </a:br>
            <a:r>
              <a:rPr lang="ru-RU" sz="2800" b="1" dirty="0"/>
              <a:t>РУМЦ с ПОО по направлению </a:t>
            </a:r>
            <a:br>
              <a:rPr lang="ru-RU" sz="2800" b="1" dirty="0"/>
            </a:br>
            <a:r>
              <a:rPr lang="ru-RU" sz="2800" b="1" dirty="0"/>
              <a:t>«Питание» Костромской области, 10 ПОО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916832"/>
            <a:ext cx="7632848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/>
                </a:solidFill>
              </a:rPr>
              <a:t>ЧУПО «Костромской технологический техникум»;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«Костромской автодорожный колледж»;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</a:t>
            </a:r>
            <a:r>
              <a:rPr lang="ru-RU" sz="2000" b="1" dirty="0" err="1">
                <a:solidFill>
                  <a:schemeClr val="tx2"/>
                </a:solidFill>
              </a:rPr>
              <a:t>Мантуровский</a:t>
            </a:r>
            <a:r>
              <a:rPr lang="ru-RU" sz="2000" b="1" dirty="0">
                <a:solidFill>
                  <a:schemeClr val="tx2"/>
                </a:solidFill>
              </a:rPr>
              <a:t> политехнический техникум Костромской области»;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</a:t>
            </a:r>
            <a:r>
              <a:rPr lang="ru-RU" sz="2000" b="1" dirty="0" err="1">
                <a:solidFill>
                  <a:schemeClr val="tx2"/>
                </a:solidFill>
              </a:rPr>
              <a:t>Шарьинский</a:t>
            </a:r>
            <a:r>
              <a:rPr lang="ru-RU" sz="2000" b="1" dirty="0">
                <a:solidFill>
                  <a:schemeClr val="tx2"/>
                </a:solidFill>
              </a:rPr>
              <a:t> политехнический техникум Костромской области»;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«Костромской техникум торговли и питания»;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</a:t>
            </a:r>
            <a:r>
              <a:rPr lang="ru-RU" sz="2000" b="1" dirty="0" err="1">
                <a:solidFill>
                  <a:schemeClr val="tx2"/>
                </a:solidFill>
              </a:rPr>
              <a:t>Чухломский</a:t>
            </a:r>
            <a:r>
              <a:rPr lang="ru-RU" sz="2000" b="1" dirty="0">
                <a:solidFill>
                  <a:schemeClr val="tx2"/>
                </a:solidFill>
              </a:rPr>
              <a:t> лесопромышленный техникум;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</a:t>
            </a:r>
            <a:r>
              <a:rPr lang="ru-RU" sz="2000" b="1" dirty="0" err="1">
                <a:solidFill>
                  <a:schemeClr val="tx2"/>
                </a:solidFill>
              </a:rPr>
              <a:t>Нерехтский</a:t>
            </a:r>
            <a:r>
              <a:rPr lang="ru-RU" sz="2000" b="1" dirty="0">
                <a:solidFill>
                  <a:schemeClr val="tx2"/>
                </a:solidFill>
              </a:rPr>
              <a:t> политехнический техникум Костромской области»;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«Галичский аграрно-технологический колледж Костромской области»;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ОГБПОУ «</a:t>
            </a:r>
            <a:r>
              <a:rPr lang="ru-RU" sz="2000" b="1" dirty="0" err="1">
                <a:solidFill>
                  <a:schemeClr val="tx2"/>
                </a:solidFill>
              </a:rPr>
              <a:t>Буйский</a:t>
            </a:r>
            <a:r>
              <a:rPr lang="ru-RU" sz="2000" b="1" dirty="0">
                <a:solidFill>
                  <a:schemeClr val="tx2"/>
                </a:solidFill>
              </a:rPr>
              <a:t> техникум железнодорожного транспорта Костромской области». </a:t>
            </a:r>
          </a:p>
        </p:txBody>
      </p:sp>
    </p:spTree>
    <p:extLst>
      <p:ext uri="{BB962C8B-B14F-4D97-AF65-F5344CB8AC3E}">
        <p14:creationId xmlns:p14="http://schemas.microsoft.com/office/powerpoint/2010/main" val="1426278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453336"/>
            <a:ext cx="6400800" cy="206896"/>
          </a:xfrm>
        </p:spPr>
        <p:txBody>
          <a:bodyPr>
            <a:normAutofit fontScale="25000" lnSpcReduction="20000"/>
          </a:bodyPr>
          <a:lstStyle/>
          <a:p>
            <a:r>
              <a:rPr lang="ru-RU" sz="3400" dirty="0"/>
              <a:t>27 декабря 2018 </a:t>
            </a:r>
            <a:r>
              <a:rPr lang="ru-RU" sz="800" dirty="0"/>
              <a:t>г.</a:t>
            </a:r>
          </a:p>
          <a:p>
            <a:r>
              <a:rPr lang="ru-RU" dirty="0"/>
              <a:t>.</a:t>
            </a:r>
          </a:p>
        </p:txBody>
      </p:sp>
      <p:pic>
        <p:nvPicPr>
          <p:cNvPr id="1026" name="Picture 2" descr="C:\Users\румц\Desktop\Сайт РУМЦ опус 1\img11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29" y="1433156"/>
            <a:ext cx="357525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умц\Desktop\Сайт РУМЦ опус 1\img11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44" y="4203521"/>
            <a:ext cx="3426625" cy="23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умц\Desktop\Сайт РУМЦ опус 1\img11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5" y="1165503"/>
            <a:ext cx="2049033" cy="30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умц\Desktop\Сайт РУМЦ опус 1\img116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96" y="4005064"/>
            <a:ext cx="2049033" cy="30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F26240-92ED-46C8-8BE3-D5DD70C5EF2C}"/>
              </a:ext>
            </a:extLst>
          </p:cNvPr>
          <p:cNvSpPr/>
          <p:nvPr/>
        </p:nvSpPr>
        <p:spPr>
          <a:xfrm>
            <a:off x="1349637" y="270534"/>
            <a:ext cx="5724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Архитектурная доступность</a:t>
            </a:r>
          </a:p>
        </p:txBody>
      </p:sp>
    </p:spTree>
    <p:extLst>
      <p:ext uri="{BB962C8B-B14F-4D97-AF65-F5344CB8AC3E}">
        <p14:creationId xmlns:p14="http://schemas.microsoft.com/office/powerpoint/2010/main" val="3799434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E837-7042-4FD5-8A90-41643048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4028"/>
            <a:ext cx="7202761" cy="8939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Материально-техническое обеспечение РУМЦ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3479B0-CF09-4658-BDAE-A5C7F2B16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1" y="1540920"/>
            <a:ext cx="3097894" cy="23234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6BE443-0715-4522-8170-0FA707A4B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14" y="1540920"/>
            <a:ext cx="3097894" cy="2323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2ADDEE-F1F4-4E51-BE40-CA64C6CC8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1" y="4250552"/>
            <a:ext cx="3097894" cy="23234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17D22F-9A9A-463F-8C23-ACC8E565E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4" y="4227258"/>
            <a:ext cx="3097894" cy="23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8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2018"/>
            <a:ext cx="6347714" cy="1320800"/>
          </a:xfrm>
        </p:spPr>
        <p:txBody>
          <a:bodyPr>
            <a:normAutofit fontScale="90000"/>
          </a:bodyPr>
          <a:lstStyle/>
          <a:p>
            <a:r>
              <a:rPr lang="ru-RU" sz="2400" b="1" cap="all" dirty="0"/>
              <a:t>ПРОГРАММНО-ТЕХНИЧЕСКИЕ СРЕДСТВА, ОБЕСПЕЧИВАЮЩИЕ ДОСТУПНОСТЬ ОБУЧАЮЩИМСЯ С ОВЗ ПРИ ОБУЧЕНИИ ОБУЧАЮЩИХСЯ С НАРУШЕНИЕМ ЗРЕНИЯ</a:t>
            </a:r>
            <a:br>
              <a:rPr lang="ru-RU" sz="2400" b="1" cap="all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75" y="4150484"/>
            <a:ext cx="1673928" cy="1673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5949280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Стационарный увеличитель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67" y="2020597"/>
            <a:ext cx="2104543" cy="14674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348808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/>
              <a:t>Электронная лупа </a:t>
            </a:r>
            <a:r>
              <a:rPr lang="ru-RU" b="1" dirty="0" err="1"/>
              <a:t>Bigger</a:t>
            </a:r>
            <a:r>
              <a:rPr lang="ru-RU" b="1" dirty="0"/>
              <a:t> B2.5-43TV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3" y="2020121"/>
            <a:ext cx="1467967" cy="1467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36" y="2020121"/>
            <a:ext cx="1644887" cy="1459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34779" y="3479540"/>
            <a:ext cx="1461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Тифлоплеер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35" y="4034630"/>
            <a:ext cx="1356742" cy="18044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30542" y="594928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/>
              <a:t>Говорящий калькулятор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97717" y="5692697"/>
            <a:ext cx="2032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Документ-камера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15" y="3914596"/>
            <a:ext cx="1607403" cy="17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FF88C25-D553-4584-8EEE-C9D36FEA4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391953"/>
              </p:ext>
            </p:extLst>
          </p:nvPr>
        </p:nvGraphicFramePr>
        <p:xfrm>
          <a:off x="294323" y="1471612"/>
          <a:ext cx="8619649" cy="3105993"/>
        </p:xfrm>
        <a:graphic>
          <a:graphicData uri="http://schemas.openxmlformats.org/drawingml/2006/table">
            <a:tbl>
              <a:tblPr/>
              <a:tblGrid>
                <a:gridCol w="359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4038">
                <a:tc rowSpan="2"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 gridSpan="6"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2020*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45"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31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компетенций (профессий)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40315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924"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31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числе, компетенции школьников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0315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924"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31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регионального чемпионата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40315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проводился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проводился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924"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31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отборочных и национальных чемпионатов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40315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2600">
                <a:tc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31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 отборочных (полуфиналов), Национальных чемпионатов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40315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 gridSpan="6">
                  <a:txBody>
                    <a:bodyPr/>
                    <a:lstStyle>
                      <a:lvl1pPr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144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144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26</a:t>
                      </a:r>
                    </a:p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место – 7; 2 место – 10;  3 место – 9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73" marR="42573" marT="0" marB="0" horzOverflow="overflow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97" name="Изображение 11" descr="gerb1.png">
            <a:extLst>
              <a:ext uri="{FF2B5EF4-FFF2-40B4-BE49-F238E27FC236}">
                <a16:creationId xmlns:a16="http://schemas.microsoft.com/office/drawing/2014/main" id="{1B702491-6535-4BC1-AED3-55DA782C1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/>
          <a:stretch>
            <a:fillRect/>
          </a:stretch>
        </p:blipFill>
        <p:spPr bwMode="auto">
          <a:xfrm>
            <a:off x="304165" y="214873"/>
            <a:ext cx="1164803" cy="10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CFD346-BD9D-4BCC-B3D9-73F91901CB73}"/>
              </a:ext>
            </a:extLst>
          </p:cNvPr>
          <p:cNvSpPr/>
          <p:nvPr/>
        </p:nvSpPr>
        <p:spPr>
          <a:xfrm>
            <a:off x="2384897" y="615143"/>
            <a:ext cx="5373216" cy="36928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20" dirty="0">
              <a:solidFill>
                <a:srgbClr val="7A3D00"/>
              </a:solidFill>
            </a:endParaRPr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F99B58D2-AF76-44EC-919F-EEA2A0CF9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177" y="260648"/>
            <a:ext cx="4124801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7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ДЕПАРТАМЕНТ ОБРАЗОВАНИЯ И НАУКИ КОСТРОМСКОЙ ОБЛАСТИ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24F1F-F2E7-4060-8251-2BC390A7A027}"/>
              </a:ext>
            </a:extLst>
          </p:cNvPr>
          <p:cNvSpPr txBox="1"/>
          <p:nvPr/>
        </p:nvSpPr>
        <p:spPr>
          <a:xfrm>
            <a:off x="7758113" y="5845017"/>
            <a:ext cx="378619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dirty="0"/>
              <a:t>13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1DDB2E9-C658-49D1-8CD8-9774C32A9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4" y="4797151"/>
            <a:ext cx="2251854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6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* в 2020 году чемпионаты проводились  в условиях ограничительных мероприятий в связи с распространением новой </a:t>
            </a:r>
            <a:r>
              <a:rPr lang="ru-RU" sz="126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коронавирусной</a:t>
            </a:r>
            <a:r>
              <a:rPr lang="ru-RU" sz="126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инфекции</a:t>
            </a:r>
          </a:p>
        </p:txBody>
      </p:sp>
      <p:sp>
        <p:nvSpPr>
          <p:cNvPr id="13" name="Прямоугольник 15">
            <a:extLst>
              <a:ext uri="{FF2B5EF4-FFF2-40B4-BE49-F238E27FC236}">
                <a16:creationId xmlns:a16="http://schemas.microsoft.com/office/drawing/2014/main" id="{F0F3CBF5-A945-48AA-B7FA-1D5E598C5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5" y="723199"/>
            <a:ext cx="6282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Развитие движения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Абилимпикс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в Костромской области</a:t>
            </a:r>
          </a:p>
        </p:txBody>
      </p:sp>
      <p:pic>
        <p:nvPicPr>
          <p:cNvPr id="10305" name="Picture 2" descr="IMG_3448">
            <a:extLst>
              <a:ext uri="{FF2B5EF4-FFF2-40B4-BE49-F238E27FC236}">
                <a16:creationId xmlns:a16="http://schemas.microsoft.com/office/drawing/2014/main" id="{5DC64E1B-6605-4F03-8824-BCC99465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30" y="4780069"/>
            <a:ext cx="2120068" cy="14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3" descr="fTR7GIm70lI">
            <a:extLst>
              <a:ext uri="{FF2B5EF4-FFF2-40B4-BE49-F238E27FC236}">
                <a16:creationId xmlns:a16="http://schemas.microsoft.com/office/drawing/2014/main" id="{561DE981-F56D-45A5-896E-85085B3E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37" y="4761278"/>
            <a:ext cx="2062369" cy="14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Рисунок 18">
            <a:extLst>
              <a:ext uri="{FF2B5EF4-FFF2-40B4-BE49-F238E27FC236}">
                <a16:creationId xmlns:a16="http://schemas.microsoft.com/office/drawing/2014/main" id="{6F802924-3AB3-4B7F-84B0-767BF2EB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67" y="4761278"/>
            <a:ext cx="1930937" cy="148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cap="all" dirty="0"/>
              <a:t>ПРОГРАММНО-ТЕХНИЧЕСКИЕ СРЕДСТВА, ОБЕСПЕЧИВАЮЩИЕ ДОСТУПНОСТЬ ОБУЧАЮЩИМСЯ С НАРУШЕНИЕМ СЛУХА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41331" y="2644322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Настенная информационная индукционная система для слабослышащих «Исток» М2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99839"/>
            <a:ext cx="1541739" cy="14678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8669" y="4711553"/>
            <a:ext cx="3134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Система информационная для слабослышащих стационарная "Исток" С1м </a:t>
            </a:r>
            <a:endParaRPr lang="ru-RU" dirty="0"/>
          </a:p>
          <a:p>
            <a:r>
              <a:rPr lang="ru-RU" b="1" dirty="0"/>
              <a:t>(зона охвата от 50 до 100 м2)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379126"/>
            <a:ext cx="1541739" cy="1532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52" y="2489418"/>
            <a:ext cx="1584176" cy="16746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45682" y="3794691"/>
            <a:ext cx="274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Радио класс Сонет-РСМ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49" y="4379126"/>
            <a:ext cx="978979" cy="21328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59832" y="6142650"/>
            <a:ext cx="4267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Акустическая система </a:t>
            </a:r>
            <a:r>
              <a:rPr lang="ru-RU" b="1" dirty="0" err="1"/>
              <a:t>Front</a:t>
            </a:r>
            <a:r>
              <a:rPr lang="ru-RU" b="1" dirty="0"/>
              <a:t> </a:t>
            </a:r>
            <a:r>
              <a:rPr lang="ru-RU" b="1" dirty="0" err="1"/>
              <a:t>Row</a:t>
            </a:r>
            <a:r>
              <a:rPr lang="ru-RU" b="1" dirty="0"/>
              <a:t> </a:t>
            </a:r>
            <a:r>
              <a:rPr lang="ru-RU" b="1" dirty="0" err="1"/>
              <a:t>to</a:t>
            </a:r>
            <a:r>
              <a:rPr lang="ru-RU" b="1" dirty="0"/>
              <a:t> </a:t>
            </a:r>
            <a:r>
              <a:rPr lang="ru-RU" b="1" dirty="0" err="1"/>
              <a:t>Go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485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ru-RU" sz="2400" b="1" cap="all" dirty="0"/>
              <a:t>ПРОГРАММНО-ТЕХНИЧЕСКИЕ СРЕДСТВА, ОБЕСПЕЧИВАЮЩИЕ ДОСТУПНОСТЬ ОБУЧАЮЩИМСЯ С НАРУШЕНИЯМИ ОПОРНО-ДВИГАТЕЛЬНОГО АППАРАТА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105835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/>
              <a:t>Клавиатура с большими кнопками (</a:t>
            </a:r>
            <a:r>
              <a:rPr lang="ru-RU" b="1" dirty="0" err="1"/>
              <a:t>Clevy</a:t>
            </a:r>
            <a:r>
              <a:rPr lang="ru-RU" b="1" dirty="0"/>
              <a:t> </a:t>
            </a:r>
            <a:r>
              <a:rPr lang="ru-RU" b="1" dirty="0" err="1"/>
              <a:t>Keyboard</a:t>
            </a:r>
            <a:r>
              <a:rPr lang="ru-RU" b="1" dirty="0"/>
              <a:t>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29510"/>
            <a:ext cx="3333750" cy="1076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6095" y="3212976"/>
            <a:ext cx="3339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Клавиатура большая программируемая </a:t>
            </a:r>
            <a:r>
              <a:rPr lang="ru-RU" b="1" dirty="0" err="1"/>
              <a:t>IntelliKeys</a:t>
            </a:r>
            <a:r>
              <a:rPr lang="ru-RU" b="1" dirty="0"/>
              <a:t> USB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57336"/>
            <a:ext cx="2232248" cy="12556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30256" y="6093296"/>
            <a:ext cx="161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Микмед-</a:t>
            </a:r>
            <a:r>
              <a:rPr lang="en-US" b="1" dirty="0"/>
              <a:t>LCD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84975"/>
            <a:ext cx="1848826" cy="20015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1840" y="5816297"/>
            <a:ext cx="62277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Компьютерный джойстик для инвалидов</a:t>
            </a:r>
          </a:p>
          <a:p>
            <a:r>
              <a:rPr lang="ru-RU" b="1" dirty="0"/>
              <a:t>Набор цветных выносных компьютерных кнопок малых </a:t>
            </a:r>
          </a:p>
          <a:p>
            <a:r>
              <a:rPr lang="ru-RU" b="1" dirty="0"/>
              <a:t>Компьютерный роллер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11" y="4437112"/>
            <a:ext cx="1403462" cy="1403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68" y="4324013"/>
            <a:ext cx="1479229" cy="1479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09" y="4554767"/>
            <a:ext cx="1259446" cy="125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77" y="194708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Психолого-педагогическое сопровождение инклюзивного образования</a:t>
            </a:r>
          </a:p>
        </p:txBody>
      </p:sp>
      <p:pic>
        <p:nvPicPr>
          <p:cNvPr id="2052" name="Picture 4" descr="G:\Фото Абилимпикс\img11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0738" y="3616052"/>
            <a:ext cx="3019272" cy="2378602"/>
          </a:xfrm>
          <a:prstGeom prst="rect">
            <a:avLst/>
          </a:prstGeom>
          <a:noFill/>
        </p:spPr>
      </p:pic>
      <p:pic>
        <p:nvPicPr>
          <p:cNvPr id="2053" name="Picture 5" descr="G:\Фото Абилимпикс\img116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4631" y="4444535"/>
            <a:ext cx="3147180" cy="2232999"/>
          </a:xfrm>
          <a:prstGeom prst="rect">
            <a:avLst/>
          </a:prstGeom>
          <a:noFill/>
        </p:spPr>
      </p:pic>
      <p:pic>
        <p:nvPicPr>
          <p:cNvPr id="9" name="Picture 2" descr="G:\Фото Абилимпикс\img1170.png">
            <a:extLst>
              <a:ext uri="{FF2B5EF4-FFF2-40B4-BE49-F238E27FC236}">
                <a16:creationId xmlns:a16="http://schemas.microsoft.com/office/drawing/2014/main" id="{32D61423-500C-4BF6-AEA4-5AE4E954C6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6001" y="1988840"/>
            <a:ext cx="2677748" cy="2017157"/>
          </a:xfrm>
          <a:prstGeom prst="rect">
            <a:avLst/>
          </a:prstGeom>
          <a:noFill/>
        </p:spPr>
      </p:pic>
      <p:pic>
        <p:nvPicPr>
          <p:cNvPr id="10" name="Picture 4" descr="G:\Фото Абилимпикс\img1172.png">
            <a:extLst>
              <a:ext uri="{FF2B5EF4-FFF2-40B4-BE49-F238E27FC236}">
                <a16:creationId xmlns:a16="http://schemas.microsoft.com/office/drawing/2014/main" id="{62D4AAFE-FB65-4C15-AF64-B1D84876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809" y="4284690"/>
            <a:ext cx="2495991" cy="2378602"/>
          </a:xfrm>
          <a:prstGeom prst="rect">
            <a:avLst/>
          </a:prstGeom>
          <a:noFill/>
        </p:spPr>
      </p:pic>
      <p:pic>
        <p:nvPicPr>
          <p:cNvPr id="11" name="Picture 2" descr="G:\Фото Абилимпикс\абилимпикс Варя, Миша\20171017_142232.jpg">
            <a:extLst>
              <a:ext uri="{FF2B5EF4-FFF2-40B4-BE49-F238E27FC236}">
                <a16:creationId xmlns:a16="http://schemas.microsoft.com/office/drawing/2014/main" id="{86D62BC3-1EFC-4022-8525-8AAFF26D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8215" y="1548761"/>
            <a:ext cx="3342647" cy="1880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939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7560839" cy="1320800"/>
          </a:xfrm>
        </p:spPr>
        <p:txBody>
          <a:bodyPr>
            <a:normAutofit/>
          </a:bodyPr>
          <a:lstStyle/>
          <a:p>
            <a:r>
              <a:rPr lang="ru-RU" sz="2600" b="1" dirty="0"/>
              <a:t>Международное движение «</a:t>
            </a:r>
            <a:r>
              <a:rPr lang="ru-RU" sz="2600" b="1" dirty="0" err="1"/>
              <a:t>Абилимпикс</a:t>
            </a:r>
            <a:r>
              <a:rPr lang="ru-RU" sz="2600" b="1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6B9849-4D0B-4264-A783-27BAD61170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848872" cy="5368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54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55D6F-0E7C-41CC-A834-41263869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Открытие конкурсной площадки</a:t>
            </a:r>
            <a:br>
              <a:rPr lang="ru-RU" sz="2800" b="1" dirty="0"/>
            </a:br>
            <a:r>
              <a:rPr lang="ru-RU" sz="2800" b="1" dirty="0"/>
              <a:t>ПК «Выпечка хлебобулочных изделий»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4D6B51-A610-4C75-A4FC-E80439F42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в РУМЦ СПО а базе Костромского торгово-экономического колледжа открыта региональная конкурсная площадка «Абилимпикс-2020»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по категории участников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«Студенты», «Школьники», «Специалисты» по направлению «Питание».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Ролик размещен на сайте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региональной теле-радиокомпании «Русь»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в новостном выпуске </a:t>
            </a:r>
            <a:r>
              <a:rPr lang="ru-RU" b="1" dirty="0">
                <a:solidFill>
                  <a:schemeClr val="accent1"/>
                </a:solidFill>
              </a:rPr>
              <a:t>17 июня 2020года </a:t>
            </a:r>
            <a:endParaRPr lang="ru-RU" dirty="0">
              <a:solidFill>
                <a:schemeClr val="accent1"/>
              </a:solidFill>
            </a:endParaRPr>
          </a:p>
          <a:p>
            <a:r>
              <a:rPr lang="ru-RU" u="sng" dirty="0">
                <a:hlinkClick r:id="rId2"/>
              </a:rPr>
              <a:t>https://rus-kostroma.ru/news/43639_k_chempionatu_laquo_abilimpiks_raquo_kostromichey_budut_gotovit_v_novoy_laboratorii/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1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AD62B-716A-48D4-B99C-3B19E543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3E67B7-3B0F-4DFC-864E-4CCCE74DB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9" y="1000540"/>
            <a:ext cx="7897513" cy="5247859"/>
          </a:xfrm>
        </p:spPr>
      </p:pic>
    </p:spTree>
    <p:extLst>
      <p:ext uri="{BB962C8B-B14F-4D97-AF65-F5344CB8AC3E}">
        <p14:creationId xmlns:p14="http://schemas.microsoft.com/office/powerpoint/2010/main" val="3141193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CFC3C-CB29-4C56-B334-A4F28C06F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28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B4ADA-6A51-4618-B9F7-6BEDAE52D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3FAC82-A48B-4BD2-84BA-6B8BFFA2F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3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5DDF1-50EA-4FCF-8BC9-A91C73C31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47729-F33D-45B5-9DEC-57CB48057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FD1B7-F5CD-40B8-9C35-1AD10672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5" y="663013"/>
            <a:ext cx="6227584" cy="1107996"/>
          </a:xfrm>
        </p:spPr>
        <p:txBody>
          <a:bodyPr/>
          <a:lstStyle/>
          <a:p>
            <a:pPr algn="ctr">
              <a:tabLst>
                <a:tab pos="337648" algn="l"/>
              </a:tabLst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Национальный Чемпионат по профессиональному мастерству среди инвалидов и лиц с ограниченными возможностями здоровья «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- 2020 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(ноябрь 2020 года)</a:t>
            </a:r>
            <a:endParaRPr lang="ru-RU" sz="1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Рисунок 2">
            <a:extLst>
              <a:ext uri="{FF2B5EF4-FFF2-40B4-BE49-F238E27FC236}">
                <a16:creationId xmlns:a16="http://schemas.microsoft.com/office/drawing/2014/main" id="{0DD8C1AF-0E44-4AAB-9967-98C56213A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" y="901542"/>
            <a:ext cx="591503" cy="5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D87D6A-5D2A-425E-9AA1-59EE10E2DAC0}"/>
              </a:ext>
            </a:extLst>
          </p:cNvPr>
          <p:cNvSpPr/>
          <p:nvPr/>
        </p:nvSpPr>
        <p:spPr>
          <a:xfrm>
            <a:off x="1596227" y="540141"/>
            <a:ext cx="5373216" cy="36928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20" dirty="0">
              <a:solidFill>
                <a:srgbClr val="7A3D00"/>
              </a:solidFill>
            </a:endParaRPr>
          </a:p>
        </p:txBody>
      </p:sp>
      <p:sp>
        <p:nvSpPr>
          <p:cNvPr id="14" name="Прямоугольник 15">
            <a:extLst>
              <a:ext uri="{FF2B5EF4-FFF2-40B4-BE49-F238E27FC236}">
                <a16:creationId xmlns:a16="http://schemas.microsoft.com/office/drawing/2014/main" id="{A8AF48AD-CAB3-4DB6-AA5B-DB3E9D29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634" y="250456"/>
            <a:ext cx="41248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</a:rPr>
              <a:t>ДЕПАРТАМЕНТ ОБРАЗОВАНИЯ И НАУКИ КОСТРОМСКОЙ ОБЛАСТИ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462DD85-889F-4411-BB10-B5002E43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" y="2450271"/>
            <a:ext cx="364989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13 компетенций,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17 участников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 призовых мест: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 первых,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 вторых,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третьих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Категории участников: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 студента,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 школьника,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 специалист</a:t>
            </a:r>
          </a:p>
        </p:txBody>
      </p:sp>
      <p:sp>
        <p:nvSpPr>
          <p:cNvPr id="11273" name="AutoShape 2" descr="https://sun9-74.userapi.com/c831408/v831408063/de2a9/GU09W95jlMs.jpg">
            <a:extLst>
              <a:ext uri="{FF2B5EF4-FFF2-40B4-BE49-F238E27FC236}">
                <a16:creationId xmlns:a16="http://schemas.microsoft.com/office/drawing/2014/main" id="{7A3E2683-24B8-4940-B93F-BEA5AA135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0017" y="727234"/>
            <a:ext cx="274320" cy="27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620"/>
          </a:p>
        </p:txBody>
      </p:sp>
      <p:sp>
        <p:nvSpPr>
          <p:cNvPr id="11274" name="AutoShape 4" descr="https://sun9-74.userapi.com/c831408/v831408063/de2a9/GU09W95jlMs.jpg">
            <a:extLst>
              <a:ext uri="{FF2B5EF4-FFF2-40B4-BE49-F238E27FC236}">
                <a16:creationId xmlns:a16="http://schemas.microsoft.com/office/drawing/2014/main" id="{78FDA6F2-A9A1-462D-842F-DA12F53C9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177" y="864394"/>
            <a:ext cx="27432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620"/>
          </a:p>
        </p:txBody>
      </p:sp>
      <p:pic>
        <p:nvPicPr>
          <p:cNvPr id="11275" name="Рисунок 19">
            <a:extLst>
              <a:ext uri="{FF2B5EF4-FFF2-40B4-BE49-F238E27FC236}">
                <a16:creationId xmlns:a16="http://schemas.microsoft.com/office/drawing/2014/main" id="{23086345-04E0-46D2-866F-8294BF45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15" y="2204864"/>
            <a:ext cx="2560100" cy="18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6" descr="http://www.kdm44.ru/public/news/stories/images/210_2.jpg">
            <a:extLst>
              <a:ext uri="{FF2B5EF4-FFF2-40B4-BE49-F238E27FC236}">
                <a16:creationId xmlns:a16="http://schemas.microsoft.com/office/drawing/2014/main" id="{1768DF11-D1E4-4070-8D25-1726789B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47" y="4365104"/>
            <a:ext cx="276906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Рисунок 25">
            <a:extLst>
              <a:ext uri="{FF2B5EF4-FFF2-40B4-BE49-F238E27FC236}">
                <a16:creationId xmlns:a16="http://schemas.microsoft.com/office/drawing/2014/main" id="{C8CFD71E-E16D-4F19-94D9-00D9D073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2136908" cy="222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Рисунок 27">
            <a:extLst>
              <a:ext uri="{FF2B5EF4-FFF2-40B4-BE49-F238E27FC236}">
                <a16:creationId xmlns:a16="http://schemas.microsoft.com/office/drawing/2014/main" id="{60748E9E-C7E5-4626-A0C1-805A3883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716" y="2064831"/>
            <a:ext cx="3055037" cy="2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7FF6B-163D-4E32-BB11-4C3CE127A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9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400CE3-581E-43B3-BE45-35A3C105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21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EC38B-D1DD-466F-9642-4EC2E8B67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00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B7860-0CDC-44AC-AC36-2C8BF5B7C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8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E56AA-0F61-480C-8C19-9F0F91050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81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0B58B8-39F6-4005-A1E8-EA40552FB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7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C1D86-9123-4D87-A0D6-FFBA093FC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8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52" y="332656"/>
            <a:ext cx="6416104" cy="1512168"/>
          </a:xfrm>
        </p:spPr>
        <p:txBody>
          <a:bodyPr>
            <a:noAutofit/>
          </a:bodyPr>
          <a:lstStyle/>
          <a:p>
            <a:r>
              <a:rPr lang="ru-RU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Цикл традиционных профориентационных мероприятий по подготовке участников по категории «Школьники»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00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2800" b="1" dirty="0"/>
              <a:t>экскурсии в колледж в рамках Дней открытых дверей</a:t>
            </a:r>
          </a:p>
          <a:p>
            <a:pPr lvl="0"/>
            <a:r>
              <a:rPr lang="ru-RU" sz="2800" b="1" dirty="0"/>
              <a:t>ярмарки профессий</a:t>
            </a:r>
          </a:p>
          <a:p>
            <a:pPr lvl="0"/>
            <a:r>
              <a:rPr lang="ru-RU" sz="2800" b="1" dirty="0"/>
              <a:t>профессиональные пробы</a:t>
            </a:r>
          </a:p>
          <a:p>
            <a:pPr lvl="0"/>
            <a:r>
              <a:rPr lang="ru-RU" sz="2800" b="1" dirty="0"/>
              <a:t>выездные  профориентационные встречи</a:t>
            </a:r>
          </a:p>
          <a:p>
            <a:pPr lvl="0"/>
            <a:r>
              <a:rPr lang="ru-RU" sz="2800" b="1" dirty="0"/>
              <a:t>отборочные соревнования в команду школьников  «</a:t>
            </a:r>
            <a:r>
              <a:rPr lang="ru-RU" sz="2800" b="1" dirty="0" err="1"/>
              <a:t>Абилимпикс</a:t>
            </a:r>
            <a:r>
              <a:rPr lang="ru-RU" sz="2800" b="1" dirty="0"/>
              <a:t>»</a:t>
            </a:r>
          </a:p>
          <a:p>
            <a:r>
              <a:rPr lang="ru-RU" sz="2800" b="1" dirty="0"/>
              <a:t>участие школьников в региональных и национальных чемпионатах «</a:t>
            </a:r>
            <a:r>
              <a:rPr lang="ru-RU" sz="2800" b="1" dirty="0" err="1"/>
              <a:t>Абилимпикс</a:t>
            </a:r>
            <a:r>
              <a:rPr lang="ru-RU" sz="2800" b="1" dirty="0"/>
              <a:t>»</a:t>
            </a:r>
          </a:p>
          <a:p>
            <a:pPr lvl="0"/>
            <a:endParaRPr lang="ru-RU" sz="2800" b="1" dirty="0"/>
          </a:p>
          <a:p>
            <a:pPr marL="0" lvl="0" indent="0" algn="ctr">
              <a:buNone/>
            </a:pP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endParaRPr lang="ru-RU" dirty="0"/>
          </a:p>
          <a:p>
            <a:pPr marL="0" lvl="0" indent="0" algn="ctr">
              <a:buNone/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lvl="0" indent="0" algn="ctr">
              <a:buNone/>
            </a:pP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29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Организация </a:t>
            </a:r>
            <a:b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профессиональных проб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F:\фото\20181106_142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455" y="1556792"/>
            <a:ext cx="838072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F4AAF-44CC-4C57-B823-A20A167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Подготовка к сознательному выбору профессии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EFB43B-EBF4-491B-A6AC-BAEAFC478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0" y="516318"/>
            <a:ext cx="8442266" cy="5609845"/>
          </a:xfrm>
        </p:spPr>
      </p:pic>
    </p:spTree>
    <p:extLst>
      <p:ext uri="{BB962C8B-B14F-4D97-AF65-F5344CB8AC3E}">
        <p14:creationId xmlns:p14="http://schemas.microsoft.com/office/powerpoint/2010/main" val="243099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658" y="320016"/>
            <a:ext cx="72008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1 место в компетенции «Выпечка хлебобулочных изделий» в категории «Студенты» </a:t>
            </a:r>
          </a:p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2346" y="2149794"/>
            <a:ext cx="384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Бабкин Александр Александрович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ОГБПОУ «Костромской торгово-экономический колледж»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908589"/>
            <a:ext cx="367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Красовская Татьяна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 ОГБПОУ «Костромской торгово-экономический колледж»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DB870C-0B64-47D5-AA8D-C54E0F623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2203134"/>
            <a:ext cx="5191699" cy="34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2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F4AAF-44CC-4C57-B823-A20A167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41C51C-6A30-4E35-8E60-065599262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3" y="609600"/>
            <a:ext cx="8144060" cy="5411688"/>
          </a:xfrm>
        </p:spPr>
      </p:pic>
    </p:spTree>
    <p:extLst>
      <p:ext uri="{BB962C8B-B14F-4D97-AF65-F5344CB8AC3E}">
        <p14:creationId xmlns:p14="http://schemas.microsoft.com/office/powerpoint/2010/main" val="2320332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D79A9-9E8F-40A0-9AF1-B5870FF1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4279B2-49C3-491E-A31D-13EB49599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464184" cy="5624409"/>
          </a:xfrm>
        </p:spPr>
      </p:pic>
    </p:spTree>
    <p:extLst>
      <p:ext uri="{BB962C8B-B14F-4D97-AF65-F5344CB8AC3E}">
        <p14:creationId xmlns:p14="http://schemas.microsoft.com/office/powerpoint/2010/main" val="1512070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6C1D0-3047-4C05-9D1D-CD0CFFCC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/>
              <a:t>Отборочные соревнования в команду школьников  «</a:t>
            </a:r>
            <a:r>
              <a:rPr lang="ru-RU" b="1" dirty="0" err="1"/>
              <a:t>Абилимпикс</a:t>
            </a:r>
            <a:r>
              <a:rPr lang="ru-RU" b="1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1761FC-6796-416B-BD1F-62AEFC2C8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66640"/>
            <a:ext cx="6122641" cy="4081760"/>
          </a:xfrm>
        </p:spPr>
      </p:pic>
    </p:spTree>
    <p:extLst>
      <p:ext uri="{BB962C8B-B14F-4D97-AF65-F5344CB8AC3E}">
        <p14:creationId xmlns:p14="http://schemas.microsoft.com/office/powerpoint/2010/main" val="2636980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E14DB-9C7B-47A4-A0E0-CEB47EC0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D33C55-B6C4-4883-B9CD-731ECE687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1" y="846138"/>
            <a:ext cx="7822705" cy="5215136"/>
          </a:xfrm>
        </p:spPr>
      </p:pic>
    </p:spTree>
    <p:extLst>
      <p:ext uri="{BB962C8B-B14F-4D97-AF65-F5344CB8AC3E}">
        <p14:creationId xmlns:p14="http://schemas.microsoft.com/office/powerpoint/2010/main" val="538250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57EE3-E8D4-4225-9FC9-F7F1BD17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5978625" cy="9471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Участие школьников в соревнованиях  «</a:t>
            </a:r>
            <a:r>
              <a:rPr lang="ru-RU" b="1" dirty="0" err="1"/>
              <a:t>Абилимпикс</a:t>
            </a:r>
            <a:r>
              <a:rPr lang="ru-RU" b="1" dirty="0"/>
              <a:t>»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293617-FACF-4DC9-83F3-D80EF45CF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7" y="1776112"/>
            <a:ext cx="6953969" cy="488229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4FE1879-9C89-477D-AAE3-351EA70C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276872"/>
            <a:ext cx="6347714" cy="388077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46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44F8C-F72F-479D-846F-5AC3BD37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3B0BD9-3C11-47EC-A136-BEAABDD76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3" y="908720"/>
            <a:ext cx="7860747" cy="5240497"/>
          </a:xfrm>
        </p:spPr>
      </p:pic>
    </p:spTree>
    <p:extLst>
      <p:ext uri="{BB962C8B-B14F-4D97-AF65-F5344CB8AC3E}">
        <p14:creationId xmlns:p14="http://schemas.microsoft.com/office/powerpoint/2010/main" val="847687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E8C0E-924B-481F-9F5D-48F9722C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805019A-F509-472A-BB1D-BD5852C92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5" y="846138"/>
            <a:ext cx="8098745" cy="5399163"/>
          </a:xfrm>
        </p:spPr>
      </p:pic>
    </p:spTree>
    <p:extLst>
      <p:ext uri="{BB962C8B-B14F-4D97-AF65-F5344CB8AC3E}">
        <p14:creationId xmlns:p14="http://schemas.microsoft.com/office/powerpoint/2010/main" val="3376316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4ADF4-C1FD-4339-8DEF-3C333126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527533-1E81-4341-9D1E-570DBD9A5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65451"/>
            <a:ext cx="7774423" cy="5182949"/>
          </a:xfrm>
        </p:spPr>
      </p:pic>
    </p:spTree>
    <p:extLst>
      <p:ext uri="{BB962C8B-B14F-4D97-AF65-F5344CB8AC3E}">
        <p14:creationId xmlns:p14="http://schemas.microsoft.com/office/powerpoint/2010/main" val="724761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AEC27-C55D-4B5B-83FB-93FE9370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42E425-669D-4CBC-960D-A1004D920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87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A9914-C1BC-4E3D-863F-D293DC3C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42BA49-2594-4FBB-8F2E-7AA050F40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9073008" cy="6336704"/>
          </a:xfrm>
        </p:spPr>
      </p:pic>
    </p:spTree>
    <p:extLst>
      <p:ext uri="{BB962C8B-B14F-4D97-AF65-F5344CB8AC3E}">
        <p14:creationId xmlns:p14="http://schemas.microsoft.com/office/powerpoint/2010/main" val="161297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857251"/>
            <a:ext cx="655272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1 место в компетенции «Выпечка хлебобулочных изделий» в категории «Школьники» </a:t>
            </a:r>
          </a:p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40617" y="2355168"/>
            <a:ext cx="375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Комарова Олеся Сергеевна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учащаяся ГКОУ «Школа-интернат Костромской области для детей с ТНР и детей с нарушениями ОДА»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157" y="4015309"/>
            <a:ext cx="3787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Оксана Владимировна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 ОГБПОУ «Костромской торгово-экономический колледж»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05879"/>
            <a:ext cx="4897354" cy="23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60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AE40-4293-4EF5-B3A0-82E8E83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A7232F-5244-4C66-886E-AF05437FC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0" y="332656"/>
            <a:ext cx="8223281" cy="6264696"/>
          </a:xfrm>
        </p:spPr>
      </p:pic>
    </p:spTree>
    <p:extLst>
      <p:ext uri="{BB962C8B-B14F-4D97-AF65-F5344CB8AC3E}">
        <p14:creationId xmlns:p14="http://schemas.microsoft.com/office/powerpoint/2010/main" val="2538923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1AD34-A114-4254-A177-8667A1A1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805840"/>
            <a:ext cx="6482681" cy="364749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Участники  расширенного состава Национальной сборной России чемпионата «</a:t>
            </a:r>
            <a:r>
              <a:rPr lang="ru-RU" sz="2000" b="1" dirty="0" err="1">
                <a:solidFill>
                  <a:srgbClr val="C00000"/>
                </a:solidFill>
              </a:rPr>
              <a:t>Абилимпикс</a:t>
            </a:r>
            <a:r>
              <a:rPr lang="ru-RU" sz="2000" b="1" dirty="0">
                <a:solidFill>
                  <a:srgbClr val="C00000"/>
                </a:solidFill>
              </a:rPr>
              <a:t>» от Костромской области</a:t>
            </a:r>
            <a:br>
              <a:rPr lang="ru-RU" sz="2000" dirty="0"/>
            </a:br>
            <a:r>
              <a:rPr lang="ru-RU" sz="2000" dirty="0">
                <a:solidFill>
                  <a:srgbClr val="002060"/>
                </a:solidFill>
              </a:rPr>
              <a:t>компетенция «Выпечка хлебобулочных изделий», категория «Студенты»: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Гончаров Богдан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>
                <a:solidFill>
                  <a:srgbClr val="002060"/>
                </a:solidFill>
              </a:rPr>
              <a:t>2 курс ОГБПОУ «КТЭК»</a:t>
            </a:r>
            <a:br>
              <a:rPr lang="ru-RU" sz="2000" dirty="0"/>
            </a:br>
            <a:r>
              <a:rPr lang="ru-RU" sz="2000" b="1" dirty="0">
                <a:solidFill>
                  <a:srgbClr val="C00000"/>
                </a:solidFill>
              </a:rPr>
              <a:t>Бабкин Александр, </a:t>
            </a:r>
            <a:r>
              <a:rPr lang="ru-RU" sz="2000" dirty="0">
                <a:solidFill>
                  <a:srgbClr val="002060"/>
                </a:solidFill>
              </a:rPr>
              <a:t>3 курс ОГБПОУ «КТЭК»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компетенция «Кондитерское дело», категория «Специалисты»: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Гогин Егор Гордеевич, </a:t>
            </a:r>
            <a:r>
              <a:rPr lang="ru-RU" sz="2000" dirty="0">
                <a:solidFill>
                  <a:srgbClr val="002060"/>
                </a:solidFill>
              </a:rPr>
              <a:t>мастер производственного обучения ОГБПОУ «КТЭК»</a:t>
            </a:r>
            <a:br>
              <a:rPr lang="ru-RU" sz="2000" dirty="0"/>
            </a:br>
            <a:r>
              <a:rPr lang="ru-RU" sz="2000" b="1" dirty="0">
                <a:solidFill>
                  <a:srgbClr val="C00000"/>
                </a:solidFill>
                <a:latin typeface="+mn-lt"/>
              </a:rPr>
              <a:t>Носырева Светлана Александровна,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специалист по документообороту НАО «СВЕЗА Кострома», компетенция «Администрирование баз данных» </a:t>
            </a:r>
            <a:b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2D1FBF-EAB3-443E-AF72-106EACD3A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6" y="132640"/>
            <a:ext cx="7848872" cy="56373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B71335-AA16-4E36-AED1-DEA97E607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6372"/>
            <a:ext cx="5958630" cy="20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4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1AD34-A114-4254-A177-8667A1A1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10" y="3234614"/>
            <a:ext cx="6423788" cy="307470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Планируемые сроки чемпионата: МАЙ 2022г.</a:t>
            </a:r>
            <a:br>
              <a:rPr lang="ru-RU" sz="1800" dirty="0"/>
            </a:br>
            <a:r>
              <a:rPr lang="ru-RU" sz="2800" b="1" dirty="0">
                <a:solidFill>
                  <a:srgbClr val="002060"/>
                </a:solidFill>
              </a:rPr>
              <a:t>Состав Международных судей </a:t>
            </a:r>
            <a:r>
              <a:rPr lang="ru-RU" sz="2400" b="1" dirty="0">
                <a:solidFill>
                  <a:srgbClr val="002060"/>
                </a:solidFill>
              </a:rPr>
              <a:t>по компетенции «Выпечка хлебобулочных изделий»: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</a:t>
            </a:r>
            <a:r>
              <a:rPr lang="ru-RU" sz="2700" b="1" dirty="0">
                <a:solidFill>
                  <a:srgbClr val="FF0000"/>
                </a:solidFill>
              </a:rPr>
              <a:t>Березовская Н.Н. </a:t>
            </a:r>
            <a:r>
              <a:rPr lang="ru-RU" sz="2700" dirty="0">
                <a:solidFill>
                  <a:srgbClr val="002060"/>
                </a:solidFill>
              </a:rPr>
              <a:t>(технолог ИП Куликова О.В., г. Кострома)</a:t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</a:t>
            </a:r>
            <a:r>
              <a:rPr lang="ru-RU" sz="2700" b="1" dirty="0">
                <a:solidFill>
                  <a:srgbClr val="FF0000"/>
                </a:solidFill>
              </a:rPr>
              <a:t>Красовская Т.В., Дмитриева О.В. </a:t>
            </a:r>
            <a:r>
              <a:rPr lang="ru-RU" sz="2700" dirty="0">
                <a:solidFill>
                  <a:srgbClr val="002060"/>
                </a:solidFill>
              </a:rPr>
              <a:t>(преподаватели Костромского торгово-экономического колледжа)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2D1FBF-EAB3-443E-AF72-106EACD3A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260648"/>
            <a:ext cx="7848872" cy="56373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B71335-AA16-4E36-AED1-DEA97E607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3" y="980728"/>
            <a:ext cx="5958630" cy="20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07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201737" cy="6591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Участники  расширенного состава Национальной сборной России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ECBC3B-241C-47FD-A9F5-D9B10AC3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623869" cy="51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6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AE40-4293-4EF5-B3A0-82E8E83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ACCABDE-3A33-4355-AD6A-D729AB081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76772"/>
            <a:ext cx="6156683" cy="4104456"/>
          </a:xfrm>
        </p:spPr>
      </p:pic>
    </p:spTree>
    <p:extLst>
      <p:ext uri="{BB962C8B-B14F-4D97-AF65-F5344CB8AC3E}">
        <p14:creationId xmlns:p14="http://schemas.microsoft.com/office/powerpoint/2010/main" val="213026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AE40-4293-4EF5-B3A0-82E8E83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1413A8-3B47-417D-981C-27656ECFA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" y="1412776"/>
            <a:ext cx="6370847" cy="4247232"/>
          </a:xfrm>
        </p:spPr>
      </p:pic>
    </p:spTree>
    <p:extLst>
      <p:ext uri="{BB962C8B-B14F-4D97-AF65-F5344CB8AC3E}">
        <p14:creationId xmlns:p14="http://schemas.microsoft.com/office/powerpoint/2010/main" val="3642849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EF936-1777-4345-866B-BFE3A580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FDB92D-DEC7-4701-AEEE-5CB814CE9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0000"/>
            <a:ext cx="6478860" cy="4319240"/>
          </a:xfrm>
        </p:spPr>
      </p:pic>
    </p:spTree>
    <p:extLst>
      <p:ext uri="{BB962C8B-B14F-4D97-AF65-F5344CB8AC3E}">
        <p14:creationId xmlns:p14="http://schemas.microsoft.com/office/powerpoint/2010/main" val="3372537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06D32-062D-4122-9058-8D0E41A6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1D3814-7B4D-44D4-890A-76BF155AA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5807"/>
            <a:ext cx="7685484" cy="5123656"/>
          </a:xfrm>
        </p:spPr>
      </p:pic>
    </p:spTree>
    <p:extLst>
      <p:ext uri="{BB962C8B-B14F-4D97-AF65-F5344CB8AC3E}">
        <p14:creationId xmlns:p14="http://schemas.microsoft.com/office/powerpoint/2010/main" val="2142424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B3E9A-B1C7-45E5-A9C0-4292AAE5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58CAD-003B-4F39-A76A-BAFCCE36C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4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AE40-4293-4EF5-B3A0-82E8E83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BA07F1-1197-4BAD-9D7D-17EE84143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1" y="1270000"/>
            <a:ext cx="6682087" cy="4316983"/>
          </a:xfrm>
        </p:spPr>
      </p:pic>
    </p:spTree>
    <p:extLst>
      <p:ext uri="{BB962C8B-B14F-4D97-AF65-F5344CB8AC3E}">
        <p14:creationId xmlns:p14="http://schemas.microsoft.com/office/powerpoint/2010/main" val="241055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116" y="407946"/>
            <a:ext cx="725121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2 место в компетенции «Социальная работа» </a:t>
            </a:r>
          </a:p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в категории «Специалисты» </a:t>
            </a:r>
          </a:p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99507" y="2249915"/>
            <a:ext cx="375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 Дмитрий Евгеньевич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методист «Романовский реабилитационный центр инвалидов Костромской области»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370" y="3668186"/>
            <a:ext cx="4121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Веричева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заведующий кафедрой социальной работы ФГБОУ ВО «Костромской государственный университет»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76" y="1745859"/>
            <a:ext cx="4107527" cy="41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50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AE40-4293-4EF5-B3A0-82E8E83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48CB9D-4A84-44E6-BDA7-6BE1888A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6840760" cy="5249589"/>
          </a:xfrm>
        </p:spPr>
      </p:pic>
    </p:spTree>
    <p:extLst>
      <p:ext uri="{BB962C8B-B14F-4D97-AF65-F5344CB8AC3E}">
        <p14:creationId xmlns:p14="http://schemas.microsoft.com/office/powerpoint/2010/main" val="2232937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16A50-7F40-48D5-8E3D-58148845A5AB}"/>
              </a:ext>
            </a:extLst>
          </p:cNvPr>
          <p:cNvSpPr txBox="1">
            <a:spLocks/>
          </p:cNvSpPr>
          <p:nvPr/>
        </p:nvSpPr>
        <p:spPr>
          <a:xfrm>
            <a:off x="467544" y="2276872"/>
            <a:ext cx="6912768" cy="15121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ru-RU" sz="2400" b="1" dirty="0"/>
            </a:br>
            <a:r>
              <a:rPr lang="ru-RU" sz="4000" b="1" dirty="0"/>
              <a:t>Спасибо за внимание!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6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32066"/>
            <a:ext cx="74523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2 место в компетенции «Кондитерское дело» </a:t>
            </a:r>
            <a:br>
              <a:rPr lang="ru-RU" sz="2700" b="1" dirty="0">
                <a:cs typeface="Times New Roman" panose="02020603050405020304" pitchFamily="18" charset="0"/>
              </a:rPr>
            </a:br>
            <a:r>
              <a:rPr lang="ru-RU" sz="2700" b="1" dirty="0">
                <a:cs typeface="Times New Roman" panose="02020603050405020304" pitchFamily="18" charset="0"/>
              </a:rPr>
              <a:t>в категории «Студенты» </a:t>
            </a:r>
          </a:p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" y="2216922"/>
            <a:ext cx="3944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Ирина Николаевна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обучающаяся ОГБПОУ «Костромской техникум торговли и питания»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719" y="3878197"/>
            <a:ext cx="474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Крюкова Ирина Николаевна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 производственного обучения ОГБПОУ «Костромской техникум торговли и питания»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A2AD99-8DBB-43B1-B4A6-A3DE1594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82" y="1672679"/>
            <a:ext cx="3569599" cy="44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0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964" y="483069"/>
            <a:ext cx="682531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3 место в компетенции</a:t>
            </a:r>
          </a:p>
          <a:p>
            <a:pPr algn="ctr"/>
            <a:r>
              <a:rPr lang="ru-RU" sz="2700" b="1" dirty="0">
                <a:cs typeface="Times New Roman" panose="02020603050405020304" pitchFamily="18" charset="0"/>
              </a:rPr>
              <a:t>«Сухое строительство и штукатурные работы» в категории «Школьники» </a:t>
            </a:r>
          </a:p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8581" y="2156029"/>
            <a:ext cx="375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Гатаулин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Данил Сергеевич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учащийся ГКОУ «Школа-интернат Костромской области для детей с ОВЗ по слуху»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964" y="3759740"/>
            <a:ext cx="37710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Бакурина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Игоревна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 производственного обучения ОГБПОУ «Костромской колледж отраслевых технологий строительства и лесной промышленности»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CFED57-21FC-4D1C-82F0-68902E6CF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02" y="2333015"/>
            <a:ext cx="4582871" cy="34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1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010"/>
            <a:ext cx="9144000" cy="276813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59" y="1690510"/>
            <a:ext cx="2869589" cy="4310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93" y="857250"/>
            <a:ext cx="69127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7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Призёр в компетенции «Веб-разработка (Программирование)» в категории «Школьники»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37" y="2180967"/>
            <a:ext cx="375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Евланов Савва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учащийся ГКОУ «Школа-интернат Костромской области для детей с ТНР и детей с нарушениями ОДА»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751" y="3878197"/>
            <a:ext cx="4448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Осокин Сергей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компьютерного центра ОГБПОУ «Костромской политехнический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6722739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2063</TotalTime>
  <Words>1226</Words>
  <Application>Microsoft Office PowerPoint</Application>
  <PresentationFormat>Экран (4:3)</PresentationFormat>
  <Paragraphs>236</Paragraphs>
  <Slides>61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Wingdings 3</vt:lpstr>
      <vt:lpstr>Аспект</vt:lpstr>
      <vt:lpstr> Департамент образования и науки Костромской области</vt:lpstr>
      <vt:lpstr>Презентация PowerPoint</vt:lpstr>
      <vt:lpstr>VI Национальный Чемпионат по профессиональному мастерству среди инвалидов и лиц с ограниченными возможностями здоровья «Абилимпикс» - 2020  (ноябрь 2020 года)</vt:lpstr>
      <vt:lpstr> </vt:lpstr>
      <vt:lpstr> </vt:lpstr>
      <vt:lpstr> </vt:lpstr>
      <vt:lpstr> </vt:lpstr>
      <vt:lpstr> </vt:lpstr>
      <vt:lpstr> </vt:lpstr>
      <vt:lpstr>Компетенции  V Регионального чемпионата  «Абилимпикс» 2021 26-30 апреля 2021 г.</vt:lpstr>
      <vt:lpstr>Площадки V регионального Чемпионата  «Абилимпикс» </vt:lpstr>
      <vt:lpstr>Программа проведения V Регионального Чемпионата  «Абилимпикс» 2021 </vt:lpstr>
      <vt:lpstr>Презентация PowerPoint</vt:lpstr>
      <vt:lpstr>Приказ департамента образования и науки Костромской области от 22.02.2018 года № 301 </vt:lpstr>
      <vt:lpstr>Ключевые задачи РУМЦ</vt:lpstr>
      <vt:lpstr> Взаимодействие  РУМЦ с ПОО по направлению  «Питание» Костромской области, 10 ПОО</vt:lpstr>
      <vt:lpstr>Презентация PowerPoint</vt:lpstr>
      <vt:lpstr>Материально-техническое обеспечение РУМЦ</vt:lpstr>
      <vt:lpstr>ПРОГРАММНО-ТЕХНИЧЕСКИЕ СРЕДСТВА, ОБЕСПЕЧИВАЮЩИЕ ДОСТУПНОСТЬ ОБУЧАЮЩИМСЯ С ОВЗ ПРИ ОБУЧЕНИИ ОБУЧАЮЩИХСЯ С НАРУШЕНИЕМ ЗРЕНИЯ </vt:lpstr>
      <vt:lpstr>ПРОГРАММНО-ТЕХНИЧЕСКИЕ СРЕДСТВА, ОБЕСПЕЧИВАЮЩИЕ ДОСТУПНОСТЬ ОБУЧАЮЩИМСЯ С НАРУШЕНИЕМ СЛУХА</vt:lpstr>
      <vt:lpstr>ПРОГРАММНО-ТЕХНИЧЕСКИЕ СРЕДСТВА, ОБЕСПЕЧИВАЮЩИЕ ДОСТУПНОСТЬ ОБУЧАЮЩИМСЯ С НАРУШЕНИЯМИ ОПОРНО-ДВИГАТЕЛЬНОГО АППАРАТА</vt:lpstr>
      <vt:lpstr>Психолого-педагогическое сопровождение инклюзивного образования</vt:lpstr>
      <vt:lpstr>Международное движение «Абилимпикс»</vt:lpstr>
      <vt:lpstr>Открытие конкурсной площадки ПК «Выпечка хлебобулочных изделий»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Цикл традиционных профориентационных мероприятий по подготовке участников по категории «Школьники»</vt:lpstr>
      <vt:lpstr>Организация  профессиональных проб</vt:lpstr>
      <vt:lpstr>Подготовка к сознательному выбору профессии</vt:lpstr>
      <vt:lpstr>Презентация PowerPoint</vt:lpstr>
      <vt:lpstr>Презентация PowerPoint</vt:lpstr>
      <vt:lpstr>Отборочные соревнования в команду школьников  «Абилимпикс»</vt:lpstr>
      <vt:lpstr>Презентация PowerPoint</vt:lpstr>
      <vt:lpstr>Участие школьников в соревнованиях  «Абилимпикс»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 расширенного состава Национальной сборной России чемпионата «Абилимпикс» от Костромской области компетенция «Выпечка хлебобулочных изделий», категория «Студенты»: Гончаров Богдан, 2 курс ОГБПОУ «КТЭК» Бабкин Александр, 3 курс ОГБПОУ «КТЭК» компетенция «Кондитерское дело», категория «Специалисты»: Гогин Егор Гордеевич, мастер производственного обучения ОГБПОУ «КТЭК» Носырева Светлана Александровна, специалист по документообороту НАО «СВЕЗА Кострома», компетенция «Администрирование баз данных»  </vt:lpstr>
      <vt:lpstr> Планируемые сроки чемпионата: МАЙ 2022г. Состав Международных судей по компетенции «Выпечка хлебобулочных изделий»: -Березовская Н.Н. (технолог ИП Куликова О.В., г. Кострома) -Красовская Т.В., Дмитриева О.В. (преподаватели Костромского торгово-экономического колледжа)</vt:lpstr>
      <vt:lpstr>Участники  расширенного состава Национальной сборной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Наталья Шепелева</cp:lastModifiedBy>
  <cp:revision>99</cp:revision>
  <dcterms:modified xsi:type="dcterms:W3CDTF">2021-05-13T17:42:57Z</dcterms:modified>
</cp:coreProperties>
</file>