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7" r:id="rId2"/>
    <p:sldId id="287" r:id="rId3"/>
    <p:sldId id="306" r:id="rId4"/>
    <p:sldId id="307" r:id="rId5"/>
    <p:sldId id="284" r:id="rId6"/>
    <p:sldId id="285" r:id="rId7"/>
    <p:sldId id="286" r:id="rId8"/>
    <p:sldId id="282" r:id="rId9"/>
    <p:sldId id="290" r:id="rId10"/>
    <p:sldId id="289" r:id="rId11"/>
    <p:sldId id="291" r:id="rId12"/>
    <p:sldId id="292" r:id="rId13"/>
    <p:sldId id="293" r:id="rId14"/>
    <p:sldId id="294" r:id="rId15"/>
    <p:sldId id="295" r:id="rId16"/>
    <p:sldId id="296" r:id="rId17"/>
    <p:sldId id="288" r:id="rId18"/>
    <p:sldId id="297" r:id="rId19"/>
    <p:sldId id="301" r:id="rId20"/>
    <p:sldId id="300" r:id="rId21"/>
    <p:sldId id="303" r:id="rId22"/>
    <p:sldId id="298" r:id="rId23"/>
    <p:sldId id="299" r:id="rId24"/>
    <p:sldId id="302" r:id="rId25"/>
    <p:sldId id="304" r:id="rId26"/>
    <p:sldId id="305" r:id="rId27"/>
    <p:sldId id="270" r:id="rId2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87" userDrawn="1">
          <p15:clr>
            <a:srgbClr val="A4A3A4"/>
          </p15:clr>
        </p15:guide>
        <p15:guide id="3" pos="7015" userDrawn="1">
          <p15:clr>
            <a:srgbClr val="A4A3A4"/>
          </p15:clr>
        </p15:guide>
        <p15:guide id="4" pos="665" userDrawn="1">
          <p15:clr>
            <a:srgbClr val="A4A3A4"/>
          </p15:clr>
        </p15:guide>
        <p15:guide id="5" orient="horz" pos="799" userDrawn="1">
          <p15:clr>
            <a:srgbClr val="A4A3A4"/>
          </p15:clr>
        </p15:guide>
        <p15:guide id="6" orient="horz" pos="1026" userDrawn="1">
          <p15:clr>
            <a:srgbClr val="A4A3A4"/>
          </p15:clr>
        </p15:guide>
        <p15:guide id="7" orient="horz" pos="413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FBD"/>
    <a:srgbClr val="C93CD8"/>
    <a:srgbClr val="0C8EDC"/>
    <a:srgbClr val="D5256F"/>
    <a:srgbClr val="C8509D"/>
    <a:srgbClr val="00B7D7"/>
    <a:srgbClr val="4B152C"/>
    <a:srgbClr val="00AD54"/>
    <a:srgbClr val="6CAC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40" autoAdjust="0"/>
    <p:restoredTop sz="94660"/>
  </p:normalViewPr>
  <p:slideViewPr>
    <p:cSldViewPr snapToGrid="0" showGuides="1">
      <p:cViewPr>
        <p:scale>
          <a:sx n="60" d="100"/>
          <a:sy n="60" d="100"/>
        </p:scale>
        <p:origin x="-306" y="-1176"/>
      </p:cViewPr>
      <p:guideLst>
        <p:guide orient="horz" pos="187"/>
        <p:guide orient="horz" pos="799"/>
        <p:guide orient="horz" pos="1026"/>
        <p:guide orient="horz" pos="4133"/>
        <p:guide pos="7015"/>
        <p:guide pos="66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325D66-527F-4BCA-B6FE-980BCFC2D9FC}" type="datetimeFigureOut">
              <a:rPr lang="ru-RU" smtClean="0"/>
              <a:t>09.12.2019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596880-651F-4C4B-AD6B-D370A97227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39640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97CD7AD-AF50-4C2A-9D90-B9E5FF7ECF0F}" type="slidenum">
              <a:rPr lang="ru-RU"/>
              <a:pPr/>
              <a:t>3</a:t>
            </a:fld>
            <a:endParaRPr lang="ru-RU"/>
          </a:p>
        </p:txBody>
      </p:sp>
      <p:sp>
        <p:nvSpPr>
          <p:cNvPr id="21505" name="Text Box 1"/>
          <p:cNvSpPr txBox="1">
            <a:spLocks noChangeArrowheads="1"/>
          </p:cNvSpPr>
          <p:nvPr/>
        </p:nvSpPr>
        <p:spPr bwMode="auto">
          <a:xfrm>
            <a:off x="3883992" y="8683564"/>
            <a:ext cx="2969159" cy="454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720" tIns="45360" rIns="90720" bIns="4536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9pPr>
          </a:lstStyle>
          <a:p>
            <a:pPr algn="r">
              <a:buClrTx/>
              <a:buFontTx/>
              <a:buNone/>
            </a:pPr>
            <a:fld id="{88D75F89-C4E4-4774-83FA-BE0EEE2E6928}" type="slidenum">
              <a:rPr lang="ru-RU" sz="1200">
                <a:solidFill>
                  <a:srgbClr val="000000"/>
                </a:solidFill>
                <a:latin typeface="Calibri" pitchFamily="32" charset="0"/>
                <a:cs typeface="Segoe UI" charset="0"/>
              </a:rPr>
              <a:pPr algn="r">
                <a:buClrTx/>
                <a:buFontTx/>
                <a:buNone/>
              </a:pPr>
              <a:t>3</a:t>
            </a:fld>
            <a:endParaRPr lang="ru-RU" sz="1200">
              <a:solidFill>
                <a:srgbClr val="000000"/>
              </a:solidFill>
              <a:latin typeface="Calibri" pitchFamily="32" charset="0"/>
              <a:cs typeface="Segoe UI" charset="0"/>
            </a:endParaRPr>
          </a:p>
        </p:txBody>
      </p:sp>
      <p:sp>
        <p:nvSpPr>
          <p:cNvPr id="21506" name="Rectangle 2"/>
          <p:cNvSpPr txBox="1">
            <a:spLocks noChangeArrowheads="1"/>
          </p:cNvSpPr>
          <p:nvPr>
            <p:ph type="sldImg"/>
          </p:nvPr>
        </p:nvSpPr>
        <p:spPr bwMode="auto">
          <a:xfrm>
            <a:off x="381000" y="685800"/>
            <a:ext cx="6094413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685316" y="4342517"/>
            <a:ext cx="5485753" cy="41130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3883992" y="8683565"/>
            <a:ext cx="2970776" cy="4560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720" tIns="45360" rIns="90720" bIns="4536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9pPr>
          </a:lstStyle>
          <a:p>
            <a:pPr algn="r">
              <a:buClrTx/>
              <a:buFontTx/>
              <a:buNone/>
            </a:pPr>
            <a:fld id="{1BCB3105-C417-4764-A534-D205427EFE6E}" type="slidenum">
              <a:rPr lang="ru-RU" sz="1200">
                <a:solidFill>
                  <a:srgbClr val="000000"/>
                </a:solidFill>
                <a:latin typeface="Calibri" pitchFamily="32" charset="0"/>
              </a:rPr>
              <a:pPr algn="r">
                <a:buClrTx/>
                <a:buFontTx/>
                <a:buNone/>
              </a:pPr>
              <a:t>3</a:t>
            </a:fld>
            <a:endParaRPr lang="ru-RU" sz="1200">
              <a:solidFill>
                <a:srgbClr val="000000"/>
              </a:solidFill>
              <a:latin typeface="Calibri" pitchFamily="32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1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1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2BB85-A6A9-4734-BF92-173A870D8BF9}" type="datetimeFigureOut">
              <a:rPr lang="ru-RU" smtClean="0"/>
              <a:t>09.12.2019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0852-E47E-4EA7-ACF3-DD49833F11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1882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2BB85-A6A9-4734-BF92-173A870D8BF9}" type="datetimeFigureOut">
              <a:rPr lang="ru-RU" smtClean="0"/>
              <a:t>09.12.2019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0852-E47E-4EA7-ACF3-DD49833F11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0682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899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2BB85-A6A9-4734-BF92-173A870D8BF9}" type="datetimeFigureOut">
              <a:rPr lang="ru-RU" smtClean="0"/>
              <a:t>09.12.2019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0852-E47E-4EA7-ACF3-DD49833F11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1775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2BB85-A6A9-4734-BF92-173A870D8BF9}" type="datetimeFigureOut">
              <a:rPr lang="ru-RU" smtClean="0"/>
              <a:t>09.12.2019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0852-E47E-4EA7-ACF3-DD49833F11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8754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44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2BB85-A6A9-4734-BF92-173A870D8BF9}" type="datetimeFigureOut">
              <a:rPr lang="ru-RU" smtClean="0"/>
              <a:t>09.12.2019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0852-E47E-4EA7-ACF3-DD49833F11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496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2BB85-A6A9-4734-BF92-173A870D8BF9}" type="datetimeFigureOut">
              <a:rPr lang="ru-RU" smtClean="0"/>
              <a:t>09.12.2019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0852-E47E-4EA7-ACF3-DD49833F11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784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91" y="365129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2BB85-A6A9-4734-BF92-173A870D8BF9}" type="datetimeFigureOut">
              <a:rPr lang="ru-RU" smtClean="0"/>
              <a:t>09.12.2019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0852-E47E-4EA7-ACF3-DD49833F11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4031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2BB85-A6A9-4734-BF92-173A870D8BF9}" type="datetimeFigureOut">
              <a:rPr lang="ru-RU" smtClean="0"/>
              <a:t>09.12.2019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0852-E47E-4EA7-ACF3-DD49833F11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5385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2BB85-A6A9-4734-BF92-173A870D8BF9}" type="datetimeFigureOut">
              <a:rPr lang="ru-RU" smtClean="0"/>
              <a:t>09.12.2019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0852-E47E-4EA7-ACF3-DD49833F11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4196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91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9" y="987431"/>
            <a:ext cx="6172199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91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2BB85-A6A9-4734-BF92-173A870D8BF9}" type="datetimeFigureOut">
              <a:rPr lang="ru-RU" smtClean="0"/>
              <a:t>09.12.2019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0852-E47E-4EA7-ACF3-DD49833F11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9078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91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9" y="987431"/>
            <a:ext cx="6172199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91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2BB85-A6A9-4734-BF92-173A870D8BF9}" type="datetimeFigureOut">
              <a:rPr lang="ru-RU" smtClean="0"/>
              <a:t>09.12.2019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0852-E47E-4EA7-ACF3-DD49833F11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5167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1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2" y="63563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32BB85-A6A9-4734-BF92-173A870D8BF9}" type="datetimeFigureOut">
              <a:rPr lang="ru-RU" smtClean="0"/>
              <a:t>09.12.2019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1" y="635635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290852-E47E-4EA7-ACF3-DD49833F11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1446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250"/>
          <a:stretch/>
        </p:blipFill>
        <p:spPr>
          <a:xfrm>
            <a:off x="0" y="3708400"/>
            <a:ext cx="6157930" cy="31496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054103" y="1860337"/>
            <a:ext cx="10170949" cy="47008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 dirty="0">
              <a:solidFill>
                <a:srgbClr val="D5256F"/>
              </a:solidFill>
            </a:endParaRPr>
          </a:p>
          <a:p>
            <a:pPr algn="ctr"/>
            <a:endParaRPr lang="ru-RU" sz="1200" b="1" dirty="0" smtClean="0">
              <a:solidFill>
                <a:srgbClr val="D5256F"/>
              </a:solidFill>
            </a:endParaRPr>
          </a:p>
          <a:p>
            <a:pPr algn="ctr"/>
            <a:endParaRPr lang="ru-RU" sz="1200" b="1" dirty="0">
              <a:solidFill>
                <a:srgbClr val="D5256F"/>
              </a:solidFill>
            </a:endParaRPr>
          </a:p>
          <a:p>
            <a:pPr algn="ctr"/>
            <a:endParaRPr lang="ru-RU" sz="1200" b="1" dirty="0" smtClean="0">
              <a:solidFill>
                <a:srgbClr val="D5256F"/>
              </a:solidFill>
            </a:endParaRPr>
          </a:p>
          <a:p>
            <a:pPr algn="ctr"/>
            <a:endParaRPr lang="ru-RU" sz="1200" b="1" dirty="0">
              <a:solidFill>
                <a:srgbClr val="D5256F"/>
              </a:solidFill>
            </a:endParaRPr>
          </a:p>
          <a:p>
            <a:pPr algn="ctr"/>
            <a:endParaRPr lang="ru-RU" sz="1200" b="1" dirty="0" smtClean="0">
              <a:solidFill>
                <a:srgbClr val="D5256F"/>
              </a:solidFill>
            </a:endParaRPr>
          </a:p>
          <a:p>
            <a:pPr algn="ctr"/>
            <a:endParaRPr lang="ru-RU" sz="1200" b="1" dirty="0">
              <a:solidFill>
                <a:srgbClr val="D5256F"/>
              </a:solidFill>
            </a:endParaRPr>
          </a:p>
          <a:p>
            <a:pPr algn="ctr"/>
            <a:endParaRPr lang="ru-RU" sz="1200" b="1" dirty="0" smtClean="0">
              <a:solidFill>
                <a:srgbClr val="D5256F"/>
              </a:solidFill>
            </a:endParaRPr>
          </a:p>
          <a:p>
            <a:pPr algn="ctr"/>
            <a:endParaRPr lang="ru-RU" sz="1200" b="1" dirty="0">
              <a:solidFill>
                <a:srgbClr val="D5256F"/>
              </a:solidFill>
            </a:endParaRPr>
          </a:p>
          <a:p>
            <a:pPr algn="ctr"/>
            <a:endParaRPr lang="ru-RU" sz="1200" b="1" dirty="0" smtClean="0">
              <a:solidFill>
                <a:srgbClr val="D5256F"/>
              </a:solidFill>
            </a:endParaRPr>
          </a:p>
          <a:p>
            <a:pPr algn="r"/>
            <a:endParaRPr lang="ru-RU" sz="2000" b="1" dirty="0" smtClean="0">
              <a:solidFill>
                <a:srgbClr val="C8509D"/>
              </a:solidFill>
            </a:endParaRPr>
          </a:p>
          <a:p>
            <a:pPr algn="r"/>
            <a:endParaRPr lang="ru-RU" sz="2000" b="1" dirty="0">
              <a:solidFill>
                <a:srgbClr val="C8509D"/>
              </a:solidFill>
            </a:endParaRPr>
          </a:p>
          <a:p>
            <a:pPr algn="r"/>
            <a:endParaRPr lang="ru-RU" sz="2000" b="1" dirty="0" smtClean="0">
              <a:solidFill>
                <a:srgbClr val="C8509D"/>
              </a:solidFill>
            </a:endParaRPr>
          </a:p>
          <a:p>
            <a:pPr algn="r"/>
            <a:endParaRPr lang="ru-RU" sz="2000" b="1" dirty="0">
              <a:solidFill>
                <a:srgbClr val="C8509D"/>
              </a:solidFill>
            </a:endParaRPr>
          </a:p>
          <a:p>
            <a:pPr algn="r"/>
            <a:r>
              <a:rPr lang="ru-RU" sz="2400" b="1" dirty="0">
                <a:solidFill>
                  <a:srgbClr val="005FBD"/>
                </a:solidFill>
              </a:rPr>
              <a:t>Межрегиональная научно-практическая конференция</a:t>
            </a:r>
            <a:endParaRPr lang="ru-RU" sz="2400" dirty="0">
              <a:solidFill>
                <a:srgbClr val="005FBD"/>
              </a:solidFill>
            </a:endParaRPr>
          </a:p>
          <a:p>
            <a:pPr algn="r"/>
            <a:r>
              <a:rPr lang="ru-RU" sz="2400" b="1" dirty="0">
                <a:solidFill>
                  <a:srgbClr val="005FBD"/>
                </a:solidFill>
              </a:rPr>
              <a:t>в формате «Партнерские встречи»</a:t>
            </a:r>
            <a:endParaRPr lang="ru-RU" sz="2400" dirty="0">
              <a:solidFill>
                <a:srgbClr val="005FBD"/>
              </a:solidFill>
            </a:endParaRPr>
          </a:p>
          <a:p>
            <a:pPr algn="r"/>
            <a:r>
              <a:rPr lang="ru-RU" sz="2400" b="1" dirty="0" smtClean="0">
                <a:solidFill>
                  <a:srgbClr val="005FBD"/>
                </a:solidFill>
              </a:rPr>
              <a:t>12 декабря </a:t>
            </a:r>
            <a:r>
              <a:rPr lang="ru-RU" sz="2400" b="1" dirty="0" smtClean="0">
                <a:solidFill>
                  <a:srgbClr val="005FBD"/>
                </a:solidFill>
              </a:rPr>
              <a:t>2019г.</a:t>
            </a:r>
          </a:p>
          <a:p>
            <a:pPr algn="r"/>
            <a:r>
              <a:rPr lang="ru-RU" sz="2400" b="1" dirty="0" smtClean="0">
                <a:solidFill>
                  <a:srgbClr val="005FBD"/>
                </a:solidFill>
              </a:rPr>
              <a:t>Руководитель РУМЦ </a:t>
            </a:r>
          </a:p>
          <a:p>
            <a:pPr algn="r"/>
            <a:r>
              <a:rPr lang="ru-RU" sz="2400" b="1" dirty="0" err="1" smtClean="0">
                <a:solidFill>
                  <a:srgbClr val="005FBD"/>
                </a:solidFill>
              </a:rPr>
              <a:t>Шепелева</a:t>
            </a:r>
            <a:r>
              <a:rPr lang="ru-RU" sz="2400" b="1" dirty="0" smtClean="0">
                <a:solidFill>
                  <a:srgbClr val="005FBD"/>
                </a:solidFill>
              </a:rPr>
              <a:t> Н.Н.</a:t>
            </a:r>
          </a:p>
          <a:p>
            <a:pPr algn="r"/>
            <a:endParaRPr lang="ru-RU" sz="2000" b="1" dirty="0">
              <a:solidFill>
                <a:srgbClr val="C8509D"/>
              </a:solidFill>
            </a:endParaRPr>
          </a:p>
          <a:p>
            <a:pPr algn="r"/>
            <a:endParaRPr lang="ru-RU" sz="2000" b="1" dirty="0" smtClean="0">
              <a:solidFill>
                <a:srgbClr val="C8509D"/>
              </a:solidFill>
            </a:endParaRPr>
          </a:p>
          <a:p>
            <a:pPr algn="r"/>
            <a:endParaRPr lang="ru-RU" sz="2000" b="1" dirty="0">
              <a:solidFill>
                <a:srgbClr val="C8509D"/>
              </a:solidFill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ctrTitle"/>
          </p:nvPr>
        </p:nvSpPr>
        <p:spPr>
          <a:xfrm>
            <a:off x="395535" y="404664"/>
            <a:ext cx="10939871" cy="1296144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Департамент образования и науки Костромской области</a:t>
            </a:r>
            <a:br>
              <a:rPr lang="ru-RU" sz="2400" b="1" dirty="0" smtClean="0">
                <a:solidFill>
                  <a:srgbClr val="002060"/>
                </a:solidFill>
              </a:rPr>
            </a:br>
            <a:r>
              <a:rPr lang="ru-RU" sz="2400" b="1" dirty="0" smtClean="0">
                <a:solidFill>
                  <a:srgbClr val="002060"/>
                </a:solidFill>
              </a:rPr>
              <a:t>ОГБПОУ «Костромской торгово-экономический  колледж»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583328" y="2100232"/>
            <a:ext cx="1116198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C93CD8"/>
                </a:solidFill>
              </a:rPr>
              <a:t>РУМЦ СПО по направлению «Питание»</a:t>
            </a:r>
            <a:r>
              <a:rPr lang="ru-RU" sz="3600" dirty="0">
                <a:solidFill>
                  <a:srgbClr val="C93CD8"/>
                </a:solidFill>
              </a:rPr>
              <a:t> </a:t>
            </a:r>
            <a:r>
              <a:rPr lang="ru-RU" sz="3600" b="1" dirty="0">
                <a:solidFill>
                  <a:srgbClr val="C93CD8"/>
                </a:solidFill>
              </a:rPr>
              <a:t>в региональной модели инклюзивного образования Костромской области</a:t>
            </a:r>
            <a:endParaRPr lang="ru-RU" sz="3600" dirty="0">
              <a:solidFill>
                <a:srgbClr val="C93CD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139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9" name="Рисунок 8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372" t="37337" r="30068" b="4838"/>
            <a:stretch/>
          </p:blipFill>
          <p:spPr>
            <a:xfrm>
              <a:off x="0" y="0"/>
              <a:ext cx="2298700" cy="3073401"/>
            </a:xfrm>
            <a:prstGeom prst="rect">
              <a:avLst/>
            </a:prstGeom>
          </p:spPr>
        </p:pic>
        <p:pic>
          <p:nvPicPr>
            <p:cNvPr id="10" name="Рисунок 9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41250"/>
            <a:stretch/>
          </p:blipFill>
          <p:spPr>
            <a:xfrm flipH="1">
              <a:off x="8256000" y="4844852"/>
              <a:ext cx="3936000" cy="2013148"/>
            </a:xfrm>
            <a:prstGeom prst="rect">
              <a:avLst/>
            </a:prstGeom>
          </p:spPr>
        </p:pic>
      </p:grpSp>
      <p:sp>
        <p:nvSpPr>
          <p:cNvPr id="6" name="Прямоугольник 5"/>
          <p:cNvSpPr/>
          <p:nvPr/>
        </p:nvSpPr>
        <p:spPr>
          <a:xfrm>
            <a:off x="2510971" y="296870"/>
            <a:ext cx="7170058" cy="9715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D5256F"/>
                </a:solidFill>
              </a:rPr>
              <a:t>              Основные результаты</a:t>
            </a:r>
            <a:endParaRPr lang="ru-RU" sz="3200" b="1" dirty="0">
              <a:solidFill>
                <a:srgbClr val="D5256F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4855" y="1387373"/>
            <a:ext cx="5481145" cy="23495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180000" rtlCol="0" anchor="t"/>
          <a:lstStyle/>
          <a:p>
            <a:pPr marL="363538" indent="-363538">
              <a:buFont typeface="Wingdings" panose="05000000000000000000" pitchFamily="2" charset="2"/>
              <a:buChar char="§"/>
            </a:pPr>
            <a:endParaRPr lang="ru-RU" sz="3200" b="1" dirty="0" smtClean="0">
              <a:solidFill>
                <a:prstClr val="black"/>
              </a:solidFill>
            </a:endParaRPr>
          </a:p>
          <a:p>
            <a:r>
              <a:rPr lang="ru-RU" sz="1200" b="1" dirty="0"/>
              <a:t>Ма</a:t>
            </a:r>
            <a:r>
              <a:rPr lang="ru-RU" sz="1200" dirty="0"/>
              <a:t>териально-техническая</a:t>
            </a:r>
            <a:r>
              <a:rPr lang="ru-RU" sz="1200" b="1" dirty="0"/>
              <a:t> база </a:t>
            </a:r>
            <a:r>
              <a:rPr lang="ru-RU" sz="3200" b="1" dirty="0"/>
              <a:t>РУМЦ</a:t>
            </a:r>
            <a:endParaRPr lang="ru-RU" sz="3000" dirty="0" smtClean="0">
              <a:solidFill>
                <a:prstClr val="black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650830" y="1387368"/>
            <a:ext cx="7141779" cy="46991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180000" rtlCol="0" anchor="t"/>
          <a:lstStyle/>
          <a:p>
            <a:r>
              <a:rPr lang="ru-RU" sz="3200" b="1" dirty="0" smtClean="0">
                <a:solidFill>
                  <a:srgbClr val="C8509D"/>
                </a:solidFill>
              </a:rPr>
              <a:t>Освоены средства Гранта-1 </a:t>
            </a:r>
          </a:p>
          <a:p>
            <a:r>
              <a:rPr lang="ru-RU" sz="3200" b="1" dirty="0" smtClean="0">
                <a:solidFill>
                  <a:srgbClr val="C8509D"/>
                </a:solidFill>
              </a:rPr>
              <a:t>2018г. - 4229,7 </a:t>
            </a:r>
            <a:r>
              <a:rPr lang="ru-RU" sz="3200" b="1" dirty="0" err="1" smtClean="0">
                <a:solidFill>
                  <a:srgbClr val="C8509D"/>
                </a:solidFill>
              </a:rPr>
              <a:t>тыс.руб</a:t>
            </a:r>
            <a:r>
              <a:rPr lang="ru-RU" sz="3200" b="1" dirty="0" smtClean="0">
                <a:solidFill>
                  <a:srgbClr val="C8509D"/>
                </a:solidFill>
              </a:rPr>
              <a:t>.</a:t>
            </a:r>
          </a:p>
          <a:p>
            <a:pPr marL="363538" indent="-363538">
              <a:buFont typeface="Wingdings" panose="05000000000000000000" pitchFamily="2" charset="2"/>
              <a:buChar char="§"/>
            </a:pPr>
            <a:r>
              <a:rPr lang="ru-RU" sz="3200" dirty="0">
                <a:solidFill>
                  <a:schemeClr val="tx1"/>
                </a:solidFill>
              </a:rPr>
              <a:t>учебно-методическая </a:t>
            </a:r>
            <a:r>
              <a:rPr lang="ru-RU" sz="3200" dirty="0" smtClean="0">
                <a:solidFill>
                  <a:schemeClr val="tx1"/>
                </a:solidFill>
              </a:rPr>
              <a:t>литература</a:t>
            </a:r>
          </a:p>
          <a:p>
            <a:pPr marL="363538" indent="-363538">
              <a:buFont typeface="Wingdings" panose="05000000000000000000" pitchFamily="2" charset="2"/>
              <a:buChar char="§"/>
            </a:pPr>
            <a:r>
              <a:rPr lang="ru-RU" sz="3200" dirty="0" smtClean="0">
                <a:solidFill>
                  <a:schemeClr val="tx1"/>
                </a:solidFill>
              </a:rPr>
              <a:t>электронные </a:t>
            </a:r>
            <a:r>
              <a:rPr lang="ru-RU" sz="3200" dirty="0">
                <a:solidFill>
                  <a:schemeClr val="tx1"/>
                </a:solidFill>
              </a:rPr>
              <a:t>учебно-методические </a:t>
            </a:r>
            <a:r>
              <a:rPr lang="ru-RU" sz="3200" dirty="0" smtClean="0">
                <a:solidFill>
                  <a:schemeClr val="tx1"/>
                </a:solidFill>
              </a:rPr>
              <a:t>комплексы</a:t>
            </a:r>
          </a:p>
          <a:p>
            <a:pPr marL="363538" indent="-363538">
              <a:buFont typeface="Wingdings" panose="05000000000000000000" pitchFamily="2" charset="2"/>
              <a:buChar char="§"/>
            </a:pPr>
            <a:r>
              <a:rPr lang="ru-RU" sz="3200" dirty="0">
                <a:solidFill>
                  <a:schemeClr val="tx1"/>
                </a:solidFill>
              </a:rPr>
              <a:t>программное обеспечение </a:t>
            </a:r>
            <a:endParaRPr lang="ru-RU" sz="3200" dirty="0" smtClean="0">
              <a:solidFill>
                <a:schemeClr val="tx1"/>
              </a:solidFill>
            </a:endParaRPr>
          </a:p>
          <a:p>
            <a:pPr marL="363538" indent="-363538">
              <a:buFont typeface="Wingdings" panose="05000000000000000000" pitchFamily="2" charset="2"/>
              <a:buChar char="§"/>
            </a:pPr>
            <a:r>
              <a:rPr lang="ru-RU" sz="3200" dirty="0">
                <a:solidFill>
                  <a:schemeClr val="tx1"/>
                </a:solidFill>
              </a:rPr>
              <a:t>специальное учебное, реабилитационное, компьютерное оборудование </a:t>
            </a:r>
            <a:r>
              <a:rPr lang="ru-RU" sz="3200" dirty="0" smtClean="0">
                <a:solidFill>
                  <a:schemeClr val="tx1"/>
                </a:solidFill>
              </a:rPr>
              <a:t>по нозологиям</a:t>
            </a:r>
            <a:endParaRPr lang="ru-RU" sz="30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1139069" y="5600708"/>
            <a:ext cx="1052933" cy="9715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2" name="Стрелка вправо 1"/>
          <p:cNvSpPr/>
          <p:nvPr/>
        </p:nvSpPr>
        <p:spPr>
          <a:xfrm>
            <a:off x="5880538" y="-961697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08369" y="2963543"/>
            <a:ext cx="3501479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4000" b="1" dirty="0">
                <a:solidFill>
                  <a:srgbClr val="000000"/>
                </a:solidFill>
                <a:latin typeface="Times New Roman"/>
                <a:ea typeface="Arial Unicode MS"/>
              </a:rPr>
              <a:t>Материально-техническая база </a:t>
            </a:r>
            <a:r>
              <a:rPr lang="ru-RU" sz="4000" b="1" spc="-10" dirty="0" smtClean="0">
                <a:solidFill>
                  <a:srgbClr val="000000"/>
                </a:solidFill>
                <a:latin typeface="Times New Roman"/>
                <a:ea typeface="Arial Unicode MS"/>
              </a:rPr>
              <a:t>РУМЦ</a:t>
            </a:r>
          </a:p>
          <a:p>
            <a:pPr lvl="0"/>
            <a:endParaRPr lang="ru-RU" sz="2400" b="1" dirty="0" smtClean="0">
              <a:solidFill>
                <a:srgbClr val="FF0000"/>
              </a:solidFill>
            </a:endParaRPr>
          </a:p>
          <a:p>
            <a:pPr lvl="0"/>
            <a:r>
              <a:rPr lang="ru-RU" sz="2400" b="1" dirty="0" smtClean="0">
                <a:solidFill>
                  <a:srgbClr val="FF0000"/>
                </a:solidFill>
              </a:rPr>
              <a:t>Проверка Министерства образования РФ</a:t>
            </a:r>
          </a:p>
          <a:p>
            <a:pPr lvl="0"/>
            <a:r>
              <a:rPr lang="ru-RU" sz="2400" b="1" dirty="0" smtClean="0">
                <a:solidFill>
                  <a:srgbClr val="FF0000"/>
                </a:solidFill>
              </a:rPr>
              <a:t>Финансовая проверка</a:t>
            </a:r>
            <a:endParaRPr lang="ru-RU" sz="2400" b="1" dirty="0">
              <a:solidFill>
                <a:srgbClr val="FF0000"/>
              </a:solidFill>
            </a:endParaRPr>
          </a:p>
          <a:p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8748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9" name="Рисунок 8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372" t="37337" r="30068" b="4838"/>
            <a:stretch/>
          </p:blipFill>
          <p:spPr>
            <a:xfrm>
              <a:off x="0" y="0"/>
              <a:ext cx="2298700" cy="3073401"/>
            </a:xfrm>
            <a:prstGeom prst="rect">
              <a:avLst/>
            </a:prstGeom>
          </p:spPr>
        </p:pic>
        <p:pic>
          <p:nvPicPr>
            <p:cNvPr id="10" name="Рисунок 9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41250"/>
            <a:stretch/>
          </p:blipFill>
          <p:spPr>
            <a:xfrm flipH="1">
              <a:off x="8256000" y="4844852"/>
              <a:ext cx="3936000" cy="2013148"/>
            </a:xfrm>
            <a:prstGeom prst="rect">
              <a:avLst/>
            </a:prstGeom>
          </p:spPr>
        </p:pic>
      </p:grpSp>
      <p:sp>
        <p:nvSpPr>
          <p:cNvPr id="6" name="Прямоугольник 5"/>
          <p:cNvSpPr/>
          <p:nvPr/>
        </p:nvSpPr>
        <p:spPr>
          <a:xfrm>
            <a:off x="2510971" y="296870"/>
            <a:ext cx="7170058" cy="9715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D5256F"/>
                </a:solidFill>
              </a:rPr>
              <a:t>Основные результаты</a:t>
            </a:r>
            <a:endParaRPr lang="ru-RU" sz="3200" b="1" dirty="0">
              <a:solidFill>
                <a:srgbClr val="D5256F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4855" y="1387373"/>
            <a:ext cx="5481145" cy="23495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180000" rtlCol="0" anchor="t"/>
          <a:lstStyle/>
          <a:p>
            <a:pPr marL="363538" indent="-363538">
              <a:buFont typeface="Wingdings" panose="05000000000000000000" pitchFamily="2" charset="2"/>
              <a:buChar char="§"/>
            </a:pPr>
            <a:endParaRPr lang="ru-RU" sz="3200" b="1" dirty="0" smtClean="0">
              <a:solidFill>
                <a:prstClr val="black"/>
              </a:solidFill>
            </a:endParaRPr>
          </a:p>
          <a:p>
            <a:r>
              <a:rPr lang="ru-RU" sz="1200" b="1" dirty="0">
                <a:solidFill>
                  <a:prstClr val="white"/>
                </a:solidFill>
              </a:rPr>
              <a:t>Ма</a:t>
            </a:r>
            <a:r>
              <a:rPr lang="ru-RU" sz="1200" dirty="0">
                <a:solidFill>
                  <a:prstClr val="white"/>
                </a:solidFill>
              </a:rPr>
              <a:t>териально-техническая</a:t>
            </a:r>
            <a:r>
              <a:rPr lang="ru-RU" sz="1200" b="1" dirty="0">
                <a:solidFill>
                  <a:prstClr val="white"/>
                </a:solidFill>
              </a:rPr>
              <a:t> база </a:t>
            </a:r>
            <a:r>
              <a:rPr lang="ru-RU" sz="3200" b="1" dirty="0">
                <a:solidFill>
                  <a:prstClr val="white"/>
                </a:solidFill>
              </a:rPr>
              <a:t>РУМЦ</a:t>
            </a:r>
            <a:endParaRPr lang="ru-RU" sz="3000" dirty="0" smtClean="0">
              <a:solidFill>
                <a:prstClr val="black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650830" y="1387372"/>
            <a:ext cx="7141779" cy="51848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180000" rtlCol="0" anchor="t"/>
          <a:lstStyle/>
          <a:p>
            <a:r>
              <a:rPr lang="ru-RU" sz="3200" b="1" dirty="0" smtClean="0">
                <a:solidFill>
                  <a:srgbClr val="C8509D"/>
                </a:solidFill>
              </a:rPr>
              <a:t>Программа</a:t>
            </a:r>
          </a:p>
          <a:p>
            <a:r>
              <a:rPr lang="ru-RU" sz="3200" b="1" dirty="0" smtClean="0">
                <a:solidFill>
                  <a:srgbClr val="C8509D"/>
                </a:solidFill>
              </a:rPr>
              <a:t> </a:t>
            </a:r>
            <a:r>
              <a:rPr lang="ru-RU" sz="3200" dirty="0" smtClean="0">
                <a:solidFill>
                  <a:srgbClr val="C8509D"/>
                </a:solidFill>
              </a:rPr>
              <a:t>«Актуальные </a:t>
            </a:r>
            <a:r>
              <a:rPr lang="ru-RU" sz="3200" dirty="0">
                <a:solidFill>
                  <a:srgbClr val="C8509D"/>
                </a:solidFill>
              </a:rPr>
              <a:t>аспекты организации инклюзивного образования для обучающихся-инвалидов и лиц с </a:t>
            </a:r>
            <a:r>
              <a:rPr lang="ru-RU" sz="3200" dirty="0" smtClean="0">
                <a:solidFill>
                  <a:srgbClr val="C8509D"/>
                </a:solidFill>
              </a:rPr>
              <a:t>ОВЗ </a:t>
            </a:r>
            <a:r>
              <a:rPr lang="ru-RU" sz="3200" dirty="0">
                <a:solidFill>
                  <a:srgbClr val="C8509D"/>
                </a:solidFill>
              </a:rPr>
              <a:t>в системе СПО» </a:t>
            </a:r>
            <a:endParaRPr lang="ru-RU" sz="3200" dirty="0" smtClean="0">
              <a:solidFill>
                <a:srgbClr val="C8509D"/>
              </a:solidFill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ru-RU" sz="3200" dirty="0" smtClean="0">
                <a:solidFill>
                  <a:schemeClr val="tx1"/>
                </a:solidFill>
              </a:rPr>
              <a:t>36 /72 часа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ru-RU" sz="3600" b="1" dirty="0" smtClean="0">
                <a:solidFill>
                  <a:schemeClr val="tx1"/>
                </a:solidFill>
              </a:rPr>
              <a:t>107 </a:t>
            </a:r>
            <a:r>
              <a:rPr lang="ru-RU" sz="3200" dirty="0" err="1" smtClean="0">
                <a:solidFill>
                  <a:schemeClr val="tx1"/>
                </a:solidFill>
              </a:rPr>
              <a:t>пед.работников</a:t>
            </a:r>
            <a:r>
              <a:rPr lang="ru-RU" sz="3200" dirty="0" smtClean="0">
                <a:solidFill>
                  <a:schemeClr val="tx1"/>
                </a:solidFill>
              </a:rPr>
              <a:t> ПОО Костромской области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ru-RU" sz="3200" b="1" dirty="0" smtClean="0">
                <a:solidFill>
                  <a:schemeClr val="tx1"/>
                </a:solidFill>
              </a:rPr>
              <a:t>октябрь</a:t>
            </a:r>
            <a:r>
              <a:rPr lang="ru-RU" sz="3200" dirty="0" smtClean="0">
                <a:solidFill>
                  <a:schemeClr val="tx1"/>
                </a:solidFill>
              </a:rPr>
              <a:t> 2018г.</a:t>
            </a:r>
            <a:r>
              <a:rPr lang="ru-RU" sz="3200" dirty="0" smtClean="0"/>
              <a:t>и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ru-RU" sz="3200" dirty="0" smtClean="0">
                <a:solidFill>
                  <a:schemeClr val="tx1"/>
                </a:solidFill>
              </a:rPr>
              <a:t>КОИРО, РУМЦ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ru-RU" sz="3200" dirty="0" smtClean="0"/>
              <a:t> </a:t>
            </a:r>
            <a:r>
              <a:rPr lang="ru-RU" sz="3200" dirty="0"/>
              <a:t>72 </a:t>
            </a:r>
            <a:r>
              <a:rPr lang="ru-RU" sz="3200" dirty="0" smtClean="0"/>
              <a:t>часов</a:t>
            </a:r>
            <a:endParaRPr lang="ru-RU" sz="3200" b="1" dirty="0" smtClean="0">
              <a:solidFill>
                <a:srgbClr val="C8509D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1139069" y="5600708"/>
            <a:ext cx="1052933" cy="9715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2" name="Стрелка вправо 1"/>
          <p:cNvSpPr/>
          <p:nvPr/>
        </p:nvSpPr>
        <p:spPr>
          <a:xfrm>
            <a:off x="5880538" y="-961697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25672" y="3064363"/>
            <a:ext cx="422515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solidFill>
                  <a:srgbClr val="000000"/>
                </a:solidFill>
                <a:latin typeface="Times New Roman"/>
                <a:ea typeface="Arial Unicode MS"/>
              </a:rPr>
              <a:t>Повышение квалификации и стажировка</a:t>
            </a:r>
            <a:endParaRPr lang="ru-RU" sz="4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6223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9" name="Рисунок 8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372" t="37337" r="30068" b="4838"/>
            <a:stretch/>
          </p:blipFill>
          <p:spPr>
            <a:xfrm>
              <a:off x="0" y="0"/>
              <a:ext cx="2298700" cy="3073401"/>
            </a:xfrm>
            <a:prstGeom prst="rect">
              <a:avLst/>
            </a:prstGeom>
          </p:spPr>
        </p:pic>
        <p:pic>
          <p:nvPicPr>
            <p:cNvPr id="10" name="Рисунок 9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41250"/>
            <a:stretch/>
          </p:blipFill>
          <p:spPr>
            <a:xfrm flipH="1">
              <a:off x="8256000" y="4844852"/>
              <a:ext cx="3936000" cy="2013148"/>
            </a:xfrm>
            <a:prstGeom prst="rect">
              <a:avLst/>
            </a:prstGeom>
          </p:spPr>
        </p:pic>
      </p:grpSp>
      <p:sp>
        <p:nvSpPr>
          <p:cNvPr id="6" name="Прямоугольник 5"/>
          <p:cNvSpPr/>
          <p:nvPr/>
        </p:nvSpPr>
        <p:spPr>
          <a:xfrm>
            <a:off x="2510971" y="296870"/>
            <a:ext cx="7170058" cy="9715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D5256F"/>
                </a:solidFill>
              </a:rPr>
              <a:t>Основные результаты</a:t>
            </a:r>
            <a:endParaRPr lang="ru-RU" sz="3200" b="1" dirty="0">
              <a:solidFill>
                <a:srgbClr val="D5256F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4855" y="1387373"/>
            <a:ext cx="5481145" cy="23495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180000" rtlCol="0" anchor="t"/>
          <a:lstStyle/>
          <a:p>
            <a:pPr marL="363538" indent="-363538">
              <a:buFont typeface="Wingdings" panose="05000000000000000000" pitchFamily="2" charset="2"/>
              <a:buChar char="§"/>
            </a:pPr>
            <a:endParaRPr lang="ru-RU" sz="3200" b="1" dirty="0" smtClean="0">
              <a:solidFill>
                <a:prstClr val="black"/>
              </a:solidFill>
            </a:endParaRPr>
          </a:p>
          <a:p>
            <a:r>
              <a:rPr lang="ru-RU" sz="1200" b="1" dirty="0">
                <a:solidFill>
                  <a:prstClr val="white"/>
                </a:solidFill>
              </a:rPr>
              <a:t>Ма</a:t>
            </a:r>
            <a:r>
              <a:rPr lang="ru-RU" sz="1200" dirty="0">
                <a:solidFill>
                  <a:prstClr val="white"/>
                </a:solidFill>
              </a:rPr>
              <a:t>териально-техническая</a:t>
            </a:r>
            <a:r>
              <a:rPr lang="ru-RU" sz="1200" b="1" dirty="0">
                <a:solidFill>
                  <a:prstClr val="white"/>
                </a:solidFill>
              </a:rPr>
              <a:t> база </a:t>
            </a:r>
            <a:r>
              <a:rPr lang="ru-RU" sz="3200" b="1" dirty="0">
                <a:solidFill>
                  <a:prstClr val="white"/>
                </a:solidFill>
              </a:rPr>
              <a:t>РУМЦ</a:t>
            </a:r>
            <a:endParaRPr lang="ru-RU" sz="3000" dirty="0" smtClean="0">
              <a:solidFill>
                <a:prstClr val="black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650830" y="1387372"/>
            <a:ext cx="7141779" cy="51848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180000" rtlCol="0" anchor="t"/>
          <a:lstStyle/>
          <a:p>
            <a:r>
              <a:rPr lang="ru-RU" sz="3200" b="1" dirty="0" smtClean="0">
                <a:solidFill>
                  <a:srgbClr val="C8509D"/>
                </a:solidFill>
              </a:rPr>
              <a:t>Программа</a:t>
            </a:r>
          </a:p>
          <a:p>
            <a:r>
              <a:rPr lang="ru-RU" sz="3200" b="1" dirty="0" smtClean="0">
                <a:solidFill>
                  <a:srgbClr val="C8509D"/>
                </a:solidFill>
              </a:rPr>
              <a:t> </a:t>
            </a:r>
            <a:r>
              <a:rPr lang="ru-RU" sz="3200" dirty="0" smtClean="0">
                <a:solidFill>
                  <a:srgbClr val="C8509D"/>
                </a:solidFill>
              </a:rPr>
              <a:t>«Актуальные </a:t>
            </a:r>
            <a:r>
              <a:rPr lang="ru-RU" sz="3200" dirty="0">
                <a:solidFill>
                  <a:srgbClr val="C8509D"/>
                </a:solidFill>
              </a:rPr>
              <a:t>аспекты организации инклюзивного образования для обучающихся-инвалидов и лиц с </a:t>
            </a:r>
            <a:r>
              <a:rPr lang="ru-RU" sz="3200" dirty="0" smtClean="0">
                <a:solidFill>
                  <a:srgbClr val="C8509D"/>
                </a:solidFill>
              </a:rPr>
              <a:t>ОВЗ </a:t>
            </a:r>
            <a:r>
              <a:rPr lang="ru-RU" sz="3200" dirty="0">
                <a:solidFill>
                  <a:srgbClr val="C8509D"/>
                </a:solidFill>
              </a:rPr>
              <a:t>в системе СПО» </a:t>
            </a:r>
            <a:endParaRPr lang="ru-RU" sz="3200" dirty="0" smtClean="0">
              <a:solidFill>
                <a:srgbClr val="C8509D"/>
              </a:solidFill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ru-RU" sz="3200" dirty="0" smtClean="0">
                <a:solidFill>
                  <a:prstClr val="black"/>
                </a:solidFill>
              </a:rPr>
              <a:t>18 часов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ru-RU" sz="3200" dirty="0" smtClean="0">
                <a:solidFill>
                  <a:prstClr val="black"/>
                </a:solidFill>
              </a:rPr>
              <a:t>13 </a:t>
            </a:r>
            <a:r>
              <a:rPr lang="ru-RU" sz="3200" dirty="0" err="1" smtClean="0">
                <a:solidFill>
                  <a:prstClr val="black"/>
                </a:solidFill>
              </a:rPr>
              <a:t>пед.работников</a:t>
            </a:r>
            <a:r>
              <a:rPr lang="ru-RU" sz="3200" dirty="0" smtClean="0">
                <a:solidFill>
                  <a:prstClr val="black"/>
                </a:solidFill>
              </a:rPr>
              <a:t> ПОО Костромской области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ru-RU" sz="3200" b="1" dirty="0" smtClean="0">
                <a:solidFill>
                  <a:prstClr val="black"/>
                </a:solidFill>
              </a:rPr>
              <a:t>февраль</a:t>
            </a:r>
            <a:r>
              <a:rPr lang="ru-RU" sz="3200" dirty="0" smtClean="0">
                <a:solidFill>
                  <a:prstClr val="black"/>
                </a:solidFill>
              </a:rPr>
              <a:t> 2019г.</a:t>
            </a:r>
            <a:r>
              <a:rPr lang="ru-RU" sz="3200" dirty="0" smtClean="0">
                <a:solidFill>
                  <a:prstClr val="white"/>
                </a:solidFill>
              </a:rPr>
              <a:t>и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ru-RU" sz="3200" dirty="0" smtClean="0">
                <a:solidFill>
                  <a:prstClr val="black"/>
                </a:solidFill>
              </a:rPr>
              <a:t>РУМЦ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ru-RU" sz="3200" dirty="0" smtClean="0">
                <a:solidFill>
                  <a:prstClr val="white"/>
                </a:solidFill>
              </a:rPr>
              <a:t> </a:t>
            </a:r>
            <a:r>
              <a:rPr lang="ru-RU" sz="3200" dirty="0">
                <a:solidFill>
                  <a:prstClr val="white"/>
                </a:solidFill>
              </a:rPr>
              <a:t>72 </a:t>
            </a:r>
            <a:r>
              <a:rPr lang="ru-RU" sz="3200" dirty="0" smtClean="0">
                <a:solidFill>
                  <a:prstClr val="white"/>
                </a:solidFill>
              </a:rPr>
              <a:t>часов</a:t>
            </a:r>
            <a:endParaRPr lang="ru-RU" sz="3200" b="1" dirty="0" smtClean="0">
              <a:solidFill>
                <a:srgbClr val="C8509D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1139069" y="5600708"/>
            <a:ext cx="1052933" cy="9715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2" name="Стрелка вправо 1"/>
          <p:cNvSpPr/>
          <p:nvPr/>
        </p:nvSpPr>
        <p:spPr>
          <a:xfrm>
            <a:off x="5880538" y="-961697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25672" y="3064360"/>
            <a:ext cx="422515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solidFill>
                  <a:srgbClr val="000000"/>
                </a:solidFill>
                <a:latin typeface="Times New Roman"/>
                <a:ea typeface="Arial Unicode MS"/>
              </a:rPr>
              <a:t>Стажировки</a:t>
            </a:r>
            <a:endParaRPr lang="ru-RU" sz="4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9319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9" name="Рисунок 8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372" t="37337" r="30068" b="4838"/>
            <a:stretch/>
          </p:blipFill>
          <p:spPr>
            <a:xfrm>
              <a:off x="0" y="0"/>
              <a:ext cx="2298700" cy="3073401"/>
            </a:xfrm>
            <a:prstGeom prst="rect">
              <a:avLst/>
            </a:prstGeom>
          </p:spPr>
        </p:pic>
        <p:pic>
          <p:nvPicPr>
            <p:cNvPr id="10" name="Рисунок 9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41250"/>
            <a:stretch/>
          </p:blipFill>
          <p:spPr>
            <a:xfrm flipH="1">
              <a:off x="8256000" y="4844852"/>
              <a:ext cx="3936000" cy="2013148"/>
            </a:xfrm>
            <a:prstGeom prst="rect">
              <a:avLst/>
            </a:prstGeom>
          </p:spPr>
        </p:pic>
      </p:grpSp>
      <p:sp>
        <p:nvSpPr>
          <p:cNvPr id="6" name="Прямоугольник 5"/>
          <p:cNvSpPr/>
          <p:nvPr/>
        </p:nvSpPr>
        <p:spPr>
          <a:xfrm>
            <a:off x="2510971" y="296870"/>
            <a:ext cx="7170058" cy="9715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D5256F"/>
                </a:solidFill>
              </a:rPr>
              <a:t>Основные результаты</a:t>
            </a:r>
            <a:endParaRPr lang="ru-RU" sz="3200" b="1" dirty="0">
              <a:solidFill>
                <a:srgbClr val="D5256F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4855" y="1387373"/>
            <a:ext cx="5481145" cy="23495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180000" rtlCol="0" anchor="t"/>
          <a:lstStyle/>
          <a:p>
            <a:pPr marL="363538" indent="-363538">
              <a:buFont typeface="Wingdings" panose="05000000000000000000" pitchFamily="2" charset="2"/>
              <a:buChar char="§"/>
            </a:pPr>
            <a:endParaRPr lang="ru-RU" sz="3200" b="1" dirty="0" smtClean="0">
              <a:solidFill>
                <a:prstClr val="black"/>
              </a:solidFill>
            </a:endParaRPr>
          </a:p>
          <a:p>
            <a:r>
              <a:rPr lang="ru-RU" sz="1200" b="1" dirty="0">
                <a:solidFill>
                  <a:prstClr val="white"/>
                </a:solidFill>
              </a:rPr>
              <a:t>Ма</a:t>
            </a:r>
            <a:r>
              <a:rPr lang="ru-RU" sz="1200" dirty="0">
                <a:solidFill>
                  <a:prstClr val="white"/>
                </a:solidFill>
              </a:rPr>
              <a:t>териально-техническая</a:t>
            </a:r>
            <a:r>
              <a:rPr lang="ru-RU" sz="1200" b="1" dirty="0">
                <a:solidFill>
                  <a:prstClr val="white"/>
                </a:solidFill>
              </a:rPr>
              <a:t> база </a:t>
            </a:r>
            <a:r>
              <a:rPr lang="ru-RU" sz="3200" b="1" dirty="0">
                <a:solidFill>
                  <a:prstClr val="white"/>
                </a:solidFill>
              </a:rPr>
              <a:t>РУМЦ</a:t>
            </a:r>
            <a:endParaRPr lang="ru-RU" sz="3000" dirty="0" smtClean="0">
              <a:solidFill>
                <a:prstClr val="black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650830" y="1387372"/>
            <a:ext cx="7141779" cy="51848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180000" rtlCol="0" anchor="t"/>
          <a:lstStyle/>
          <a:p>
            <a:pPr>
              <a:lnSpc>
                <a:spcPct val="150000"/>
              </a:lnSpc>
            </a:pPr>
            <a:r>
              <a:rPr lang="ru-RU" sz="3200" b="1" dirty="0">
                <a:solidFill>
                  <a:srgbClr val="C93CD8"/>
                </a:solidFill>
              </a:rPr>
              <a:t>Мастер-класс по профессии «Повар</a:t>
            </a:r>
            <a:r>
              <a:rPr lang="ru-RU" sz="3200" b="1" dirty="0" smtClean="0">
                <a:solidFill>
                  <a:srgbClr val="C93CD8"/>
                </a:solidFill>
              </a:rPr>
              <a:t>»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ru-RU" sz="3200" dirty="0" smtClean="0">
                <a:solidFill>
                  <a:schemeClr val="tx1"/>
                </a:solidFill>
              </a:rPr>
              <a:t>Костромское отделение Российского детского фонда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ru-RU" sz="3200" dirty="0" smtClean="0">
                <a:solidFill>
                  <a:schemeClr val="tx1"/>
                </a:solidFill>
              </a:rPr>
              <a:t>педагоги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ru-RU" sz="3200" dirty="0" smtClean="0">
                <a:solidFill>
                  <a:schemeClr val="tx1"/>
                </a:solidFill>
              </a:rPr>
              <a:t>родители 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ru-RU" sz="3200" b="1" dirty="0" smtClean="0">
                <a:solidFill>
                  <a:schemeClr val="tx1"/>
                </a:solidFill>
              </a:rPr>
              <a:t>27 </a:t>
            </a:r>
            <a:r>
              <a:rPr lang="ru-RU" sz="3200" b="1" dirty="0">
                <a:solidFill>
                  <a:schemeClr val="tx1"/>
                </a:solidFill>
              </a:rPr>
              <a:t>детей</a:t>
            </a:r>
            <a:r>
              <a:rPr lang="ru-RU" sz="3200" dirty="0">
                <a:solidFill>
                  <a:schemeClr val="tx1"/>
                </a:solidFill>
              </a:rPr>
              <a:t> с ОВЗ</a:t>
            </a:r>
            <a:r>
              <a:rPr lang="ru-RU" sz="3200" b="1" dirty="0">
                <a:solidFill>
                  <a:schemeClr val="tx1"/>
                </a:solidFill>
              </a:rPr>
              <a:t>, </a:t>
            </a:r>
            <a:r>
              <a:rPr lang="ru-RU" sz="3200" dirty="0">
                <a:solidFill>
                  <a:schemeClr val="tx1"/>
                </a:solidFill>
              </a:rPr>
              <a:t>ментальные нарушения из детских домов и приемных семей </a:t>
            </a:r>
            <a:endParaRPr lang="ru-RU" sz="3200" dirty="0" smtClean="0">
              <a:solidFill>
                <a:schemeClr val="tx1"/>
              </a:solidFill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ru-RU" sz="3200" dirty="0" smtClean="0">
                <a:solidFill>
                  <a:schemeClr val="tx1"/>
                </a:solidFill>
              </a:rPr>
              <a:t>январь </a:t>
            </a:r>
            <a:r>
              <a:rPr lang="ru-RU" sz="3200" dirty="0">
                <a:solidFill>
                  <a:schemeClr val="tx1"/>
                </a:solidFill>
              </a:rPr>
              <a:t>2019г</a:t>
            </a:r>
            <a:r>
              <a:rPr lang="ru-RU" sz="3200" dirty="0" smtClean="0">
                <a:solidFill>
                  <a:schemeClr val="tx1"/>
                </a:solidFill>
              </a:rPr>
              <a:t>. </a:t>
            </a:r>
            <a:r>
              <a:rPr lang="ru-RU" sz="3200" dirty="0" smtClean="0">
                <a:solidFill>
                  <a:prstClr val="white"/>
                </a:solidFill>
              </a:rPr>
              <a:t>часов</a:t>
            </a:r>
            <a:endParaRPr lang="ru-RU" sz="3200" b="1" dirty="0" smtClean="0">
              <a:solidFill>
                <a:srgbClr val="C8509D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1139069" y="5600708"/>
            <a:ext cx="1052933" cy="9715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2" name="Стрелка вправо 1"/>
          <p:cNvSpPr/>
          <p:nvPr/>
        </p:nvSpPr>
        <p:spPr>
          <a:xfrm>
            <a:off x="5880538" y="-961697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0360" y="3064365"/>
            <a:ext cx="45404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000000"/>
                </a:solidFill>
                <a:latin typeface="Times New Roman"/>
                <a:ea typeface="Arial Unicode MS"/>
              </a:rPr>
              <a:t>Профессиональная ориентация</a:t>
            </a:r>
            <a:endParaRPr lang="ru-RU" sz="3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7028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9" name="Рисунок 8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372" t="37337" r="30068" b="4838"/>
            <a:stretch/>
          </p:blipFill>
          <p:spPr>
            <a:xfrm>
              <a:off x="0" y="0"/>
              <a:ext cx="2298700" cy="3073401"/>
            </a:xfrm>
            <a:prstGeom prst="rect">
              <a:avLst/>
            </a:prstGeom>
          </p:spPr>
        </p:pic>
        <p:pic>
          <p:nvPicPr>
            <p:cNvPr id="10" name="Рисунок 9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41250"/>
            <a:stretch/>
          </p:blipFill>
          <p:spPr>
            <a:xfrm flipH="1">
              <a:off x="8256000" y="4844852"/>
              <a:ext cx="3936000" cy="2013148"/>
            </a:xfrm>
            <a:prstGeom prst="rect">
              <a:avLst/>
            </a:prstGeom>
          </p:spPr>
        </p:pic>
      </p:grpSp>
      <p:sp>
        <p:nvSpPr>
          <p:cNvPr id="6" name="Прямоугольник 5"/>
          <p:cNvSpPr/>
          <p:nvPr/>
        </p:nvSpPr>
        <p:spPr>
          <a:xfrm>
            <a:off x="2510971" y="296870"/>
            <a:ext cx="7170058" cy="9715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D5256F"/>
                </a:solidFill>
              </a:rPr>
              <a:t>Основные результаты</a:t>
            </a:r>
            <a:endParaRPr lang="ru-RU" sz="3200" b="1" dirty="0">
              <a:solidFill>
                <a:srgbClr val="D5256F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4855" y="1387373"/>
            <a:ext cx="5481145" cy="23495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180000" rtlCol="0" anchor="t"/>
          <a:lstStyle/>
          <a:p>
            <a:pPr marL="363538" indent="-363538">
              <a:buFont typeface="Wingdings" panose="05000000000000000000" pitchFamily="2" charset="2"/>
              <a:buChar char="§"/>
            </a:pPr>
            <a:endParaRPr lang="ru-RU" sz="3200" b="1" dirty="0" smtClean="0">
              <a:solidFill>
                <a:prstClr val="black"/>
              </a:solidFill>
            </a:endParaRPr>
          </a:p>
          <a:p>
            <a:r>
              <a:rPr lang="ru-RU" sz="1200" b="1" dirty="0">
                <a:solidFill>
                  <a:prstClr val="white"/>
                </a:solidFill>
              </a:rPr>
              <a:t>Ма</a:t>
            </a:r>
            <a:r>
              <a:rPr lang="ru-RU" sz="1200" dirty="0">
                <a:solidFill>
                  <a:prstClr val="white"/>
                </a:solidFill>
              </a:rPr>
              <a:t>териально-техническая</a:t>
            </a:r>
            <a:r>
              <a:rPr lang="ru-RU" sz="1200" b="1" dirty="0">
                <a:solidFill>
                  <a:prstClr val="white"/>
                </a:solidFill>
              </a:rPr>
              <a:t> база </a:t>
            </a:r>
            <a:r>
              <a:rPr lang="ru-RU" sz="3200" b="1" dirty="0">
                <a:solidFill>
                  <a:prstClr val="white"/>
                </a:solidFill>
              </a:rPr>
              <a:t>РУМЦ</a:t>
            </a:r>
            <a:endParaRPr lang="ru-RU" sz="3000" dirty="0" smtClean="0">
              <a:solidFill>
                <a:prstClr val="black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524703" y="1387372"/>
            <a:ext cx="7267904" cy="51848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180000" rtlCol="0" anchor="t"/>
          <a:lstStyle/>
          <a:p>
            <a:r>
              <a:rPr lang="ru-RU" sz="3200" b="1" dirty="0" smtClean="0">
                <a:solidFill>
                  <a:srgbClr val="C93CD8"/>
                </a:solidFill>
              </a:rPr>
              <a:t>Профессиональные пробы по компетенции «Хлебопечение»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ru-RU" sz="3200" dirty="0">
                <a:solidFill>
                  <a:schemeClr val="tx1"/>
                </a:solidFill>
              </a:rPr>
              <a:t>Школа-интернат Костромской области для слепых, слабовидящих </a:t>
            </a:r>
            <a:r>
              <a:rPr lang="ru-RU" sz="3200" dirty="0" smtClean="0">
                <a:solidFill>
                  <a:schemeClr val="tx1"/>
                </a:solidFill>
              </a:rPr>
              <a:t>детей  </a:t>
            </a:r>
            <a:r>
              <a:rPr lang="ru-RU" sz="3200" b="1" dirty="0" smtClean="0">
                <a:solidFill>
                  <a:prstClr val="black"/>
                </a:solidFill>
              </a:rPr>
              <a:t>16 </a:t>
            </a:r>
            <a:r>
              <a:rPr lang="ru-RU" sz="3200" b="1" dirty="0">
                <a:solidFill>
                  <a:prstClr val="black"/>
                </a:solidFill>
              </a:rPr>
              <a:t>детей</a:t>
            </a:r>
            <a:r>
              <a:rPr lang="ru-RU" sz="3200" dirty="0">
                <a:solidFill>
                  <a:prstClr val="black"/>
                </a:solidFill>
              </a:rPr>
              <a:t> с </a:t>
            </a:r>
            <a:r>
              <a:rPr lang="ru-RU" sz="3200" dirty="0" smtClean="0">
                <a:solidFill>
                  <a:prstClr val="black"/>
                </a:solidFill>
              </a:rPr>
              <a:t>ОВЗ</a:t>
            </a:r>
            <a:r>
              <a:rPr lang="ru-RU" sz="3200" b="1" dirty="0" smtClean="0">
                <a:solidFill>
                  <a:prstClr val="black"/>
                </a:solidFill>
              </a:rPr>
              <a:t> по зрению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ru-RU" sz="3200" dirty="0">
                <a:solidFill>
                  <a:schemeClr val="tx1"/>
                </a:solidFill>
              </a:rPr>
              <a:t>Школа – интернат Костромской области​ для обучающихся с </a:t>
            </a:r>
            <a:r>
              <a:rPr lang="ru-RU" sz="3200" dirty="0" err="1" smtClean="0">
                <a:solidFill>
                  <a:schemeClr val="tx1"/>
                </a:solidFill>
              </a:rPr>
              <a:t>ОВЗ</a:t>
            </a:r>
            <a:r>
              <a:rPr lang="ru-RU" sz="3200" dirty="0" err="1" smtClean="0"/>
              <a:t>по</a:t>
            </a:r>
            <a:r>
              <a:rPr lang="ru-RU" sz="3200" dirty="0" smtClean="0"/>
              <a:t> </a:t>
            </a:r>
            <a:r>
              <a:rPr lang="ru-RU" sz="3200" dirty="0" smtClean="0">
                <a:solidFill>
                  <a:schemeClr val="tx1"/>
                </a:solidFill>
              </a:rPr>
              <a:t>слуху</a:t>
            </a:r>
            <a:r>
              <a:rPr lang="ru-RU" sz="3200" b="1" dirty="0">
                <a:solidFill>
                  <a:prstClr val="black"/>
                </a:solidFill>
              </a:rPr>
              <a:t> </a:t>
            </a:r>
            <a:r>
              <a:rPr lang="ru-RU" sz="3200" b="1" dirty="0" smtClean="0">
                <a:solidFill>
                  <a:prstClr val="black"/>
                </a:solidFill>
              </a:rPr>
              <a:t>18 </a:t>
            </a:r>
            <a:r>
              <a:rPr lang="ru-RU" sz="3200" b="1" dirty="0">
                <a:solidFill>
                  <a:prstClr val="black"/>
                </a:solidFill>
              </a:rPr>
              <a:t>детей</a:t>
            </a:r>
            <a:r>
              <a:rPr lang="ru-RU" sz="3200" dirty="0">
                <a:solidFill>
                  <a:prstClr val="black"/>
                </a:solidFill>
              </a:rPr>
              <a:t> с ОВЗ</a:t>
            </a:r>
            <a:r>
              <a:rPr lang="ru-RU" sz="3200" b="1" dirty="0">
                <a:solidFill>
                  <a:prstClr val="black"/>
                </a:solidFill>
              </a:rPr>
              <a:t> по </a:t>
            </a:r>
            <a:r>
              <a:rPr lang="ru-RU" sz="3200" b="1" dirty="0" smtClean="0">
                <a:solidFill>
                  <a:prstClr val="black"/>
                </a:solidFill>
              </a:rPr>
              <a:t>слуху</a:t>
            </a:r>
            <a:endParaRPr lang="ru-RU" sz="3200" dirty="0" smtClean="0">
              <a:solidFill>
                <a:schemeClr val="tx1"/>
              </a:solidFill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ru-RU" sz="3200" dirty="0" smtClean="0">
                <a:solidFill>
                  <a:prstClr val="black"/>
                </a:solidFill>
              </a:rPr>
              <a:t>февраль </a:t>
            </a:r>
            <a:r>
              <a:rPr lang="ru-RU" sz="3200" dirty="0">
                <a:solidFill>
                  <a:prstClr val="black"/>
                </a:solidFill>
              </a:rPr>
              <a:t>2019г</a:t>
            </a:r>
            <a:r>
              <a:rPr lang="ru-RU" sz="3200" dirty="0" smtClean="0">
                <a:solidFill>
                  <a:prstClr val="black"/>
                </a:solidFill>
              </a:rPr>
              <a:t>. </a:t>
            </a:r>
            <a:r>
              <a:rPr lang="ru-RU" sz="3200" dirty="0" smtClean="0">
                <a:solidFill>
                  <a:prstClr val="white"/>
                </a:solidFill>
              </a:rPr>
              <a:t>часов</a:t>
            </a:r>
            <a:endParaRPr lang="ru-RU" sz="3200" b="1" dirty="0" smtClean="0">
              <a:solidFill>
                <a:srgbClr val="C8509D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1139069" y="5600708"/>
            <a:ext cx="1052933" cy="9715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2" name="Стрелка вправо 1"/>
          <p:cNvSpPr/>
          <p:nvPr/>
        </p:nvSpPr>
        <p:spPr>
          <a:xfrm>
            <a:off x="5880538" y="-961697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0360" y="3064365"/>
            <a:ext cx="45404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000000"/>
                </a:solidFill>
                <a:latin typeface="Times New Roman"/>
                <a:ea typeface="Arial Unicode MS"/>
              </a:rPr>
              <a:t>Профессиональная ориентация</a:t>
            </a:r>
            <a:endParaRPr lang="ru-RU" sz="3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6820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9" name="Рисунок 8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372" t="37337" r="30068" b="4838"/>
            <a:stretch/>
          </p:blipFill>
          <p:spPr>
            <a:xfrm>
              <a:off x="0" y="0"/>
              <a:ext cx="2298700" cy="3073401"/>
            </a:xfrm>
            <a:prstGeom prst="rect">
              <a:avLst/>
            </a:prstGeom>
          </p:spPr>
        </p:pic>
        <p:pic>
          <p:nvPicPr>
            <p:cNvPr id="10" name="Рисунок 9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41250"/>
            <a:stretch/>
          </p:blipFill>
          <p:spPr>
            <a:xfrm flipH="1">
              <a:off x="8256000" y="4844852"/>
              <a:ext cx="3936000" cy="2013148"/>
            </a:xfrm>
            <a:prstGeom prst="rect">
              <a:avLst/>
            </a:prstGeom>
          </p:spPr>
        </p:pic>
      </p:grpSp>
      <p:sp>
        <p:nvSpPr>
          <p:cNvPr id="6" name="Прямоугольник 5"/>
          <p:cNvSpPr/>
          <p:nvPr/>
        </p:nvSpPr>
        <p:spPr>
          <a:xfrm>
            <a:off x="2510971" y="296870"/>
            <a:ext cx="7170058" cy="9715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D5256F"/>
                </a:solidFill>
              </a:rPr>
              <a:t>Основные результаты</a:t>
            </a:r>
            <a:endParaRPr lang="ru-RU" sz="3200" b="1" dirty="0">
              <a:solidFill>
                <a:srgbClr val="D5256F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4855" y="1387373"/>
            <a:ext cx="5481145" cy="23495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180000" rtlCol="0" anchor="t"/>
          <a:lstStyle/>
          <a:p>
            <a:pPr marL="363538" indent="-363538">
              <a:buFont typeface="Wingdings" panose="05000000000000000000" pitchFamily="2" charset="2"/>
              <a:buChar char="§"/>
            </a:pPr>
            <a:endParaRPr lang="ru-RU" sz="3200" b="1" dirty="0" smtClean="0">
              <a:solidFill>
                <a:prstClr val="black"/>
              </a:solidFill>
            </a:endParaRPr>
          </a:p>
          <a:p>
            <a:r>
              <a:rPr lang="ru-RU" sz="1200" b="1" dirty="0">
                <a:solidFill>
                  <a:prstClr val="white"/>
                </a:solidFill>
              </a:rPr>
              <a:t>Ма</a:t>
            </a:r>
            <a:r>
              <a:rPr lang="ru-RU" sz="1200" dirty="0">
                <a:solidFill>
                  <a:prstClr val="white"/>
                </a:solidFill>
              </a:rPr>
              <a:t>териально-техническая</a:t>
            </a:r>
            <a:r>
              <a:rPr lang="ru-RU" sz="1200" b="1" dirty="0">
                <a:solidFill>
                  <a:prstClr val="white"/>
                </a:solidFill>
              </a:rPr>
              <a:t> база </a:t>
            </a:r>
            <a:r>
              <a:rPr lang="ru-RU" sz="3200" b="1" dirty="0">
                <a:solidFill>
                  <a:prstClr val="white"/>
                </a:solidFill>
              </a:rPr>
              <a:t>РУМЦ</a:t>
            </a:r>
            <a:endParaRPr lang="ru-RU" sz="3000" dirty="0" smtClean="0">
              <a:solidFill>
                <a:prstClr val="black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524703" y="1387372"/>
            <a:ext cx="7267904" cy="51848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180000" rtlCol="0" anchor="t"/>
          <a:lstStyle/>
          <a:p>
            <a:r>
              <a:rPr lang="ru-RU" sz="3200" b="1" dirty="0" smtClean="0">
                <a:solidFill>
                  <a:srgbClr val="C93CD8"/>
                </a:solidFill>
              </a:rPr>
              <a:t>Профессиональные пробы по </a:t>
            </a:r>
            <a:r>
              <a:rPr lang="ru-RU" sz="3200" b="1" dirty="0">
                <a:solidFill>
                  <a:srgbClr val="C93CD8"/>
                </a:solidFill>
              </a:rPr>
              <a:t>профессии «Повар</a:t>
            </a:r>
            <a:r>
              <a:rPr lang="ru-RU" sz="3200" b="1" dirty="0" smtClean="0">
                <a:solidFill>
                  <a:srgbClr val="C93CD8"/>
                </a:solidFill>
              </a:rPr>
              <a:t>» </a:t>
            </a:r>
          </a:p>
          <a:p>
            <a:r>
              <a:rPr lang="ru-RU" sz="3200" dirty="0" smtClean="0">
                <a:solidFill>
                  <a:srgbClr val="C93CD8"/>
                </a:solidFill>
              </a:rPr>
              <a:t>для детей </a:t>
            </a:r>
            <a:r>
              <a:rPr lang="ru-RU" sz="3200" dirty="0">
                <a:solidFill>
                  <a:srgbClr val="C93CD8"/>
                </a:solidFill>
              </a:rPr>
              <a:t>с ментальными нарушениями</a:t>
            </a:r>
            <a:endParaRPr lang="ru-RU" sz="3200" dirty="0" smtClean="0">
              <a:solidFill>
                <a:srgbClr val="C93CD8"/>
              </a:solidFill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ru-RU" sz="3200" dirty="0">
                <a:solidFill>
                  <a:schemeClr val="tx1"/>
                </a:solidFill>
              </a:rPr>
              <a:t>Никольская </a:t>
            </a:r>
            <a:r>
              <a:rPr lang="ru-RU" sz="3200" dirty="0" smtClean="0">
                <a:solidFill>
                  <a:schemeClr val="tx1"/>
                </a:solidFill>
              </a:rPr>
              <a:t>школа-интернат, </a:t>
            </a:r>
          </a:p>
          <a:p>
            <a:r>
              <a:rPr lang="ru-RU" sz="3200" b="1" dirty="0">
                <a:solidFill>
                  <a:schemeClr val="tx1"/>
                </a:solidFill>
              </a:rPr>
              <a:t> </a:t>
            </a:r>
            <a:r>
              <a:rPr lang="ru-RU" sz="3200" b="1" dirty="0" smtClean="0">
                <a:solidFill>
                  <a:schemeClr val="tx1"/>
                </a:solidFill>
              </a:rPr>
              <a:t>    </a:t>
            </a:r>
            <a:r>
              <a:rPr lang="ru-RU" sz="3200" b="1" dirty="0" smtClean="0">
                <a:solidFill>
                  <a:prstClr val="black"/>
                </a:solidFill>
              </a:rPr>
              <a:t>5 детей </a:t>
            </a:r>
            <a:r>
              <a:rPr lang="ru-RU" sz="3200" dirty="0">
                <a:solidFill>
                  <a:schemeClr val="tx1"/>
                </a:solidFill>
              </a:rPr>
              <a:t>с </a:t>
            </a:r>
            <a:r>
              <a:rPr lang="ru-RU" sz="3200" dirty="0" smtClean="0">
                <a:solidFill>
                  <a:schemeClr val="tx1"/>
                </a:solidFill>
              </a:rPr>
              <a:t>ОВЗ</a:t>
            </a:r>
            <a:endParaRPr lang="ru-RU" sz="3200" b="1" dirty="0" smtClean="0">
              <a:solidFill>
                <a:prstClr val="black"/>
              </a:solidFill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ru-RU" sz="3200" dirty="0">
                <a:solidFill>
                  <a:schemeClr val="tx1"/>
                </a:solidFill>
              </a:rPr>
              <a:t>Школа №3 Костромской </a:t>
            </a:r>
            <a:r>
              <a:rPr lang="ru-RU" sz="3200" dirty="0" smtClean="0">
                <a:solidFill>
                  <a:schemeClr val="tx1"/>
                </a:solidFill>
              </a:rPr>
              <a:t>области, </a:t>
            </a:r>
          </a:p>
          <a:p>
            <a:r>
              <a:rPr lang="ru-RU" sz="3200" b="1" dirty="0">
                <a:solidFill>
                  <a:schemeClr val="tx1"/>
                </a:solidFill>
              </a:rPr>
              <a:t> </a:t>
            </a:r>
            <a:r>
              <a:rPr lang="ru-RU" sz="3200" b="1" dirty="0" smtClean="0">
                <a:solidFill>
                  <a:schemeClr val="tx1"/>
                </a:solidFill>
              </a:rPr>
              <a:t>    12 </a:t>
            </a:r>
            <a:r>
              <a:rPr lang="ru-RU" sz="3200" b="1" dirty="0">
                <a:solidFill>
                  <a:schemeClr val="tx1"/>
                </a:solidFill>
              </a:rPr>
              <a:t>детей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smtClean="0">
                <a:solidFill>
                  <a:schemeClr val="tx1"/>
                </a:solidFill>
              </a:rPr>
              <a:t>с </a:t>
            </a:r>
            <a:r>
              <a:rPr lang="ru-RU" sz="3200" dirty="0">
                <a:solidFill>
                  <a:schemeClr val="tx1"/>
                </a:solidFill>
              </a:rPr>
              <a:t>ОВЗ</a:t>
            </a:r>
            <a:endParaRPr lang="ru-RU" sz="3200" b="1" dirty="0" smtClean="0">
              <a:solidFill>
                <a:schemeClr val="tx1"/>
              </a:solidFill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ru-RU" sz="3200" dirty="0" smtClean="0">
                <a:solidFill>
                  <a:prstClr val="black"/>
                </a:solidFill>
              </a:rPr>
              <a:t>февраль </a:t>
            </a:r>
            <a:r>
              <a:rPr lang="ru-RU" sz="3200" dirty="0">
                <a:solidFill>
                  <a:prstClr val="black"/>
                </a:solidFill>
              </a:rPr>
              <a:t>2019г</a:t>
            </a:r>
            <a:r>
              <a:rPr lang="ru-RU" sz="3200" dirty="0" smtClean="0">
                <a:solidFill>
                  <a:prstClr val="black"/>
                </a:solidFill>
              </a:rPr>
              <a:t>. </a:t>
            </a:r>
            <a:r>
              <a:rPr lang="ru-RU" sz="3200" dirty="0" smtClean="0">
                <a:solidFill>
                  <a:prstClr val="white"/>
                </a:solidFill>
              </a:rPr>
              <a:t>часов</a:t>
            </a:r>
            <a:endParaRPr lang="ru-RU" sz="3200" b="1" dirty="0" smtClean="0">
              <a:solidFill>
                <a:srgbClr val="C8509D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1139069" y="5600708"/>
            <a:ext cx="1052933" cy="9715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2" name="Стрелка вправо 1"/>
          <p:cNvSpPr/>
          <p:nvPr/>
        </p:nvSpPr>
        <p:spPr>
          <a:xfrm>
            <a:off x="5880538" y="-961697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0360" y="3064365"/>
            <a:ext cx="45404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000000"/>
                </a:solidFill>
                <a:latin typeface="Times New Roman"/>
                <a:ea typeface="Arial Unicode MS"/>
              </a:rPr>
              <a:t>Профессиональная ориентация</a:t>
            </a:r>
            <a:endParaRPr lang="ru-RU" sz="3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4451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9" name="Рисунок 8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372" t="37337" r="30068" b="4838"/>
            <a:stretch/>
          </p:blipFill>
          <p:spPr>
            <a:xfrm>
              <a:off x="0" y="0"/>
              <a:ext cx="2298700" cy="3073401"/>
            </a:xfrm>
            <a:prstGeom prst="rect">
              <a:avLst/>
            </a:prstGeom>
          </p:spPr>
        </p:pic>
        <p:pic>
          <p:nvPicPr>
            <p:cNvPr id="10" name="Рисунок 9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41250"/>
            <a:stretch/>
          </p:blipFill>
          <p:spPr>
            <a:xfrm flipH="1">
              <a:off x="8256000" y="4844852"/>
              <a:ext cx="3936000" cy="2013148"/>
            </a:xfrm>
            <a:prstGeom prst="rect">
              <a:avLst/>
            </a:prstGeom>
          </p:spPr>
        </p:pic>
      </p:grpSp>
      <p:sp>
        <p:nvSpPr>
          <p:cNvPr id="6" name="Прямоугольник 5"/>
          <p:cNvSpPr/>
          <p:nvPr/>
        </p:nvSpPr>
        <p:spPr>
          <a:xfrm>
            <a:off x="2510971" y="296870"/>
            <a:ext cx="7170058" cy="9715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D5256F"/>
                </a:solidFill>
              </a:rPr>
              <a:t>Цикл </a:t>
            </a:r>
            <a:r>
              <a:rPr lang="ru-RU" sz="3200" b="1" dirty="0">
                <a:solidFill>
                  <a:srgbClr val="D5256F"/>
                </a:solidFill>
              </a:rPr>
              <a:t>постоянно действующих семинаров </a:t>
            </a:r>
            <a:r>
              <a:rPr lang="ru-RU" sz="3200" b="1" dirty="0" smtClean="0">
                <a:solidFill>
                  <a:srgbClr val="D5256F"/>
                </a:solidFill>
              </a:rPr>
              <a:t>(ПДС)</a:t>
            </a:r>
            <a:endParaRPr lang="ru-RU" sz="3200" b="1" dirty="0">
              <a:solidFill>
                <a:srgbClr val="D5256F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55691" y="1628781"/>
            <a:ext cx="10080625" cy="49323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Целевая аудитория ПДС</a:t>
            </a:r>
          </a:p>
          <a:p>
            <a:pPr marL="363538" indent="-363538">
              <a:buFont typeface="Wingdings" panose="05000000000000000000" pitchFamily="2" charset="2"/>
              <a:buChar char="§"/>
            </a:pPr>
            <a:r>
              <a:rPr lang="ru-RU" sz="2400" dirty="0" smtClean="0">
                <a:solidFill>
                  <a:srgbClr val="002060"/>
                </a:solidFill>
              </a:rPr>
              <a:t>разработчики </a:t>
            </a:r>
            <a:r>
              <a:rPr lang="ru-RU" sz="2400" dirty="0">
                <a:solidFill>
                  <a:srgbClr val="002060"/>
                </a:solidFill>
              </a:rPr>
              <a:t>образовательного контента дистанционного образования  в программной среде </a:t>
            </a:r>
            <a:r>
              <a:rPr lang="en-US" sz="2400" dirty="0">
                <a:solidFill>
                  <a:srgbClr val="002060"/>
                </a:solidFill>
              </a:rPr>
              <a:t>Moodle</a:t>
            </a:r>
            <a:r>
              <a:rPr lang="ru-RU" sz="2400" dirty="0">
                <a:solidFill>
                  <a:srgbClr val="002060"/>
                </a:solidFill>
              </a:rPr>
              <a:t> колледжа по адаптированным образовательным программам по профессиям и специальностям направления «Питание</a:t>
            </a:r>
            <a:r>
              <a:rPr lang="ru-RU" sz="2400" dirty="0" smtClean="0">
                <a:solidFill>
                  <a:srgbClr val="002060"/>
                </a:solidFill>
              </a:rPr>
              <a:t>» </a:t>
            </a:r>
            <a:r>
              <a:rPr lang="ru-RU" sz="2400" dirty="0" smtClean="0">
                <a:solidFill>
                  <a:srgbClr val="C93CD8"/>
                </a:solidFill>
              </a:rPr>
              <a:t>(</a:t>
            </a:r>
            <a:r>
              <a:rPr lang="ru-RU" sz="2400" b="1" dirty="0" smtClean="0">
                <a:solidFill>
                  <a:srgbClr val="C93CD8"/>
                </a:solidFill>
              </a:rPr>
              <a:t>14 педагогов КТЭК, 11 наименований ЭУМК</a:t>
            </a:r>
            <a:r>
              <a:rPr lang="ru-RU" sz="2400" dirty="0" smtClean="0">
                <a:solidFill>
                  <a:srgbClr val="C93CD8"/>
                </a:solidFill>
              </a:rPr>
              <a:t>)</a:t>
            </a:r>
          </a:p>
          <a:p>
            <a:pPr lvl="0"/>
            <a:r>
              <a:rPr lang="ru-RU" sz="2400" b="1" dirty="0" smtClean="0">
                <a:solidFill>
                  <a:srgbClr val="002060"/>
                </a:solidFill>
              </a:rPr>
              <a:t>Период работы ПДС</a:t>
            </a:r>
          </a:p>
          <a:p>
            <a:pPr marL="363538" lvl="0" indent="-363538">
              <a:buFont typeface="Wingdings" panose="05000000000000000000" pitchFamily="2" charset="2"/>
              <a:buChar char="§"/>
            </a:pPr>
            <a:r>
              <a:rPr lang="ru-RU" sz="2400" dirty="0" smtClean="0">
                <a:solidFill>
                  <a:srgbClr val="002060"/>
                </a:solidFill>
              </a:rPr>
              <a:t>Январь-июль 2019г., пятницы</a:t>
            </a:r>
          </a:p>
          <a:p>
            <a:pPr lvl="0"/>
            <a:r>
              <a:rPr lang="ru-RU" sz="2400" b="1" dirty="0" smtClean="0">
                <a:solidFill>
                  <a:srgbClr val="002060"/>
                </a:solidFill>
              </a:rPr>
              <a:t>Задачи ПДС</a:t>
            </a:r>
          </a:p>
          <a:p>
            <a:pPr marL="342900" lvl="0" indent="-342900">
              <a:buFont typeface="Wingdings" pitchFamily="2" charset="2"/>
              <a:buChar char="§"/>
            </a:pPr>
            <a:r>
              <a:rPr lang="ru-RU" sz="2400" dirty="0" smtClean="0">
                <a:solidFill>
                  <a:srgbClr val="002060"/>
                </a:solidFill>
              </a:rPr>
              <a:t>Освоить технологию работы в программной среде </a:t>
            </a:r>
            <a:r>
              <a:rPr lang="en-US" sz="2400" dirty="0" smtClean="0">
                <a:solidFill>
                  <a:srgbClr val="002060"/>
                </a:solidFill>
              </a:rPr>
              <a:t>Moodle</a:t>
            </a:r>
            <a:endParaRPr lang="ru-RU" sz="2400" dirty="0" smtClean="0">
              <a:solidFill>
                <a:srgbClr val="002060"/>
              </a:solidFill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ru-RU" sz="2400" dirty="0" smtClean="0">
                <a:solidFill>
                  <a:srgbClr val="002060"/>
                </a:solidFill>
              </a:rPr>
              <a:t>Внести в </a:t>
            </a:r>
            <a:r>
              <a:rPr lang="en-US" sz="2400" dirty="0" smtClean="0">
                <a:solidFill>
                  <a:srgbClr val="002060"/>
                </a:solidFill>
              </a:rPr>
              <a:t>Moodle </a:t>
            </a:r>
            <a:r>
              <a:rPr lang="ru-RU" sz="2400" dirty="0">
                <a:solidFill>
                  <a:srgbClr val="002060"/>
                </a:solidFill>
              </a:rPr>
              <a:t>ЭУМК </a:t>
            </a:r>
            <a:r>
              <a:rPr lang="ru-RU" sz="2400" dirty="0" smtClean="0">
                <a:solidFill>
                  <a:srgbClr val="002060"/>
                </a:solidFill>
              </a:rPr>
              <a:t>по дисциплинам направления «Питание»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ru-RU" sz="2400" dirty="0" smtClean="0">
                <a:solidFill>
                  <a:srgbClr val="002060"/>
                </a:solidFill>
              </a:rPr>
              <a:t>Внести в </a:t>
            </a:r>
            <a:r>
              <a:rPr lang="en-US" sz="2400" dirty="0" smtClean="0">
                <a:solidFill>
                  <a:srgbClr val="002060"/>
                </a:solidFill>
              </a:rPr>
              <a:t>Moodle</a:t>
            </a:r>
            <a:r>
              <a:rPr lang="ru-RU" sz="2400" dirty="0" smtClean="0">
                <a:solidFill>
                  <a:srgbClr val="002060"/>
                </a:solidFill>
              </a:rPr>
              <a:t> материалы тестов с учетом специфики КТЭК</a:t>
            </a:r>
          </a:p>
          <a:p>
            <a:pPr marL="363538" lvl="0" indent="-363538">
              <a:buFont typeface="Wingdings" panose="05000000000000000000" pitchFamily="2" charset="2"/>
              <a:buChar char="§"/>
            </a:pPr>
            <a:r>
              <a:rPr lang="ru-RU" sz="2400" dirty="0" smtClean="0">
                <a:solidFill>
                  <a:srgbClr val="002060"/>
                </a:solidFill>
              </a:rPr>
              <a:t>Дополнить </a:t>
            </a:r>
            <a:r>
              <a:rPr lang="ru-RU" sz="2400" dirty="0">
                <a:solidFill>
                  <a:srgbClr val="002060"/>
                </a:solidFill>
              </a:rPr>
              <a:t>образовательный </a:t>
            </a:r>
            <a:r>
              <a:rPr lang="ru-RU" sz="2400" dirty="0" smtClean="0">
                <a:solidFill>
                  <a:srgbClr val="002060"/>
                </a:solidFill>
              </a:rPr>
              <a:t>контент</a:t>
            </a:r>
          </a:p>
          <a:p>
            <a:pPr marL="363538" lvl="0" indent="-363538">
              <a:buFont typeface="Wingdings" panose="05000000000000000000" pitchFamily="2" charset="2"/>
              <a:buChar char="§"/>
            </a:pPr>
            <a:r>
              <a:rPr lang="ru-RU" sz="2400" dirty="0" smtClean="0">
                <a:solidFill>
                  <a:srgbClr val="002060"/>
                </a:solidFill>
              </a:rPr>
              <a:t>Предоставить доступ 9 ПОО-партнерам Костромской области</a:t>
            </a:r>
            <a:endParaRPr lang="ru-RU" sz="2400" dirty="0">
              <a:solidFill>
                <a:srgbClr val="002060"/>
              </a:solidFill>
            </a:endParaRPr>
          </a:p>
          <a:p>
            <a:pPr marL="363538" indent="-363538">
              <a:buFont typeface="Wingdings" panose="05000000000000000000" pitchFamily="2" charset="2"/>
              <a:buChar char="§"/>
            </a:pPr>
            <a:endParaRPr lang="ru-RU" sz="2000" dirty="0" smtClean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1139069" y="5600708"/>
            <a:ext cx="1052933" cy="9715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8535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250"/>
          <a:stretch/>
        </p:blipFill>
        <p:spPr>
          <a:xfrm rot="10800000">
            <a:off x="6034070" y="0"/>
            <a:ext cx="6157930" cy="31496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066803" y="558800"/>
            <a:ext cx="5765799" cy="576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dirty="0">
                <a:solidFill>
                  <a:srgbClr val="C93CD8"/>
                </a:solidFill>
              </a:rPr>
              <a:t>Внесение в программную среду </a:t>
            </a:r>
            <a:r>
              <a:rPr lang="en-US" sz="2800" dirty="0">
                <a:solidFill>
                  <a:srgbClr val="C93CD8"/>
                </a:solidFill>
              </a:rPr>
              <a:t>MOODLE </a:t>
            </a:r>
            <a:r>
              <a:rPr lang="ru-RU" sz="2800" dirty="0" smtClean="0">
                <a:solidFill>
                  <a:srgbClr val="C93CD8"/>
                </a:solidFill>
              </a:rPr>
              <a:t> колледжа </a:t>
            </a:r>
          </a:p>
          <a:p>
            <a:r>
              <a:rPr lang="ru-RU" sz="2800" dirty="0" smtClean="0">
                <a:solidFill>
                  <a:srgbClr val="C93CD8"/>
                </a:solidFill>
              </a:rPr>
              <a:t>ЭУМК дисциплин: 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ru-RU" sz="2000" dirty="0" smtClean="0">
                <a:solidFill>
                  <a:schemeClr val="tx1"/>
                </a:solidFill>
              </a:rPr>
              <a:t>«</a:t>
            </a:r>
            <a:r>
              <a:rPr lang="ru-RU" sz="2000" dirty="0">
                <a:solidFill>
                  <a:schemeClr val="tx1"/>
                </a:solidFill>
              </a:rPr>
              <a:t>Основы микробиологии, физиологии питания, санитарии и гигиены</a:t>
            </a:r>
            <a:r>
              <a:rPr lang="ru-RU" sz="2000" dirty="0" smtClean="0">
                <a:solidFill>
                  <a:schemeClr val="tx1"/>
                </a:solidFill>
              </a:rPr>
              <a:t>»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ru-RU" sz="2000" dirty="0" smtClean="0">
                <a:solidFill>
                  <a:schemeClr val="tx1"/>
                </a:solidFill>
              </a:rPr>
              <a:t>«Организация </a:t>
            </a:r>
            <a:r>
              <a:rPr lang="ru-RU" sz="2000" dirty="0">
                <a:solidFill>
                  <a:schemeClr val="tx1"/>
                </a:solidFill>
              </a:rPr>
              <a:t>и ведение процессов приготовления, оформления и подготовки к реализации горячих блюд, кулинарных изделий, закусок сложного ассортимента с учетом потребностей различных категорий потребителей, видов и форм обслуживания</a:t>
            </a:r>
            <a:r>
              <a:rPr lang="ru-RU" sz="2000" dirty="0" smtClean="0">
                <a:solidFill>
                  <a:schemeClr val="tx1"/>
                </a:solidFill>
              </a:rPr>
              <a:t>»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ru-RU" sz="2000" dirty="0" smtClean="0">
                <a:solidFill>
                  <a:schemeClr val="tx1"/>
                </a:solidFill>
              </a:rPr>
              <a:t>«</a:t>
            </a:r>
            <a:r>
              <a:rPr lang="ru-RU" sz="2000" dirty="0">
                <a:solidFill>
                  <a:schemeClr val="tx1"/>
                </a:solidFill>
              </a:rPr>
              <a:t>Техническое оснащение организаций питания</a:t>
            </a:r>
            <a:r>
              <a:rPr lang="ru-RU" sz="2000" dirty="0" smtClean="0">
                <a:solidFill>
                  <a:schemeClr val="tx1"/>
                </a:solidFill>
              </a:rPr>
              <a:t>»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ru-RU" sz="2000" b="1" dirty="0">
                <a:solidFill>
                  <a:schemeClr val="tx1"/>
                </a:solidFill>
              </a:rPr>
              <a:t>Апробация на студентах очного и заочного отделения </a:t>
            </a:r>
            <a:r>
              <a:rPr lang="ru-RU" sz="2000" dirty="0">
                <a:solidFill>
                  <a:schemeClr val="tx1"/>
                </a:solidFill>
              </a:rPr>
              <a:t>ЭУМК дисциплины «Техническое оснащение организаций питания</a:t>
            </a:r>
            <a:r>
              <a:rPr lang="ru-RU" sz="2000" dirty="0" smtClean="0">
                <a:solidFill>
                  <a:schemeClr val="tx1"/>
                </a:solidFill>
              </a:rPr>
              <a:t>»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832599" y="4864100"/>
            <a:ext cx="5217438" cy="1460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r"/>
            <a:r>
              <a:rPr lang="ru-RU" sz="3200" b="1" dirty="0" smtClean="0">
                <a:solidFill>
                  <a:srgbClr val="00B7D7"/>
                </a:solidFill>
              </a:rPr>
              <a:t>Лидер:</a:t>
            </a:r>
          </a:p>
          <a:p>
            <a:pPr algn="r"/>
            <a:r>
              <a:rPr lang="ru-RU" sz="3200" b="1" dirty="0" smtClean="0">
                <a:solidFill>
                  <a:srgbClr val="00B7D7"/>
                </a:solidFill>
              </a:rPr>
              <a:t>Красовская </a:t>
            </a:r>
            <a:r>
              <a:rPr lang="ru-RU" sz="3200" b="1" dirty="0">
                <a:solidFill>
                  <a:srgbClr val="00B7D7"/>
                </a:solidFill>
              </a:rPr>
              <a:t>Татьяна Васильевна</a:t>
            </a:r>
            <a:endParaRPr lang="ru-RU" sz="3200" b="1" dirty="0" smtClean="0">
              <a:solidFill>
                <a:srgbClr val="00B7D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9035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250"/>
          <a:stretch/>
        </p:blipFill>
        <p:spPr>
          <a:xfrm rot="10800000">
            <a:off x="6034070" y="0"/>
            <a:ext cx="6157930" cy="31496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066803" y="558800"/>
            <a:ext cx="5765799" cy="576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832599" y="4864100"/>
            <a:ext cx="5217438" cy="1460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ru-RU" sz="2800" dirty="0">
                <a:solidFill>
                  <a:srgbClr val="C93CD8"/>
                </a:solidFill>
              </a:rPr>
              <a:t>Внесение в программную среду </a:t>
            </a:r>
            <a:r>
              <a:rPr lang="en-US" sz="2800" dirty="0">
                <a:solidFill>
                  <a:srgbClr val="C93CD8"/>
                </a:solidFill>
              </a:rPr>
              <a:t>MOODLE </a:t>
            </a:r>
            <a:r>
              <a:rPr lang="ru-RU" sz="2800" dirty="0">
                <a:solidFill>
                  <a:srgbClr val="C93CD8"/>
                </a:solidFill>
              </a:rPr>
              <a:t> </a:t>
            </a:r>
            <a:r>
              <a:rPr lang="ru-RU" sz="2800" dirty="0" smtClean="0">
                <a:solidFill>
                  <a:srgbClr val="C93CD8"/>
                </a:solidFill>
              </a:rPr>
              <a:t>образовательного контента дистанционного обучения</a:t>
            </a:r>
            <a:endParaRPr lang="ru-RU" sz="2800" b="1" dirty="0" smtClean="0">
              <a:solidFill>
                <a:srgbClr val="00B7D7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62608" y="936014"/>
            <a:ext cx="6857200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D5256F"/>
                </a:solidFill>
              </a:rPr>
              <a:t>Внесение в программную среду </a:t>
            </a:r>
            <a:r>
              <a:rPr lang="en-US" sz="2000" b="1" dirty="0">
                <a:solidFill>
                  <a:srgbClr val="D5256F"/>
                </a:solidFill>
              </a:rPr>
              <a:t>MOODLE </a:t>
            </a:r>
            <a:r>
              <a:rPr lang="ru-RU" sz="2000" b="1" dirty="0">
                <a:solidFill>
                  <a:srgbClr val="D5256F"/>
                </a:solidFill>
              </a:rPr>
              <a:t>ЭУМК </a:t>
            </a:r>
            <a:r>
              <a:rPr lang="ru-RU" sz="2000" b="1" dirty="0" smtClean="0">
                <a:solidFill>
                  <a:srgbClr val="D5256F"/>
                </a:solidFill>
              </a:rPr>
              <a:t>дисциплин направления «Питание»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ru-RU" dirty="0" smtClean="0"/>
              <a:t>Кашина </a:t>
            </a:r>
            <a:r>
              <a:rPr lang="ru-RU" dirty="0"/>
              <a:t>Алла </a:t>
            </a:r>
            <a:r>
              <a:rPr lang="ru-RU" dirty="0" smtClean="0"/>
              <a:t>Ильинична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ru-RU" dirty="0"/>
              <a:t>Гогин Егор </a:t>
            </a:r>
            <a:r>
              <a:rPr lang="ru-RU" dirty="0" err="1" smtClean="0"/>
              <a:t>Гордеевич</a:t>
            </a:r>
            <a:endParaRPr lang="ru-RU" dirty="0" smtClean="0"/>
          </a:p>
          <a:p>
            <a:pPr marL="285750" indent="-285750">
              <a:buFont typeface="Wingdings" pitchFamily="2" charset="2"/>
              <a:buChar char="§"/>
            </a:pPr>
            <a:r>
              <a:rPr lang="ru-RU" dirty="0" err="1"/>
              <a:t>Тюляндина</a:t>
            </a:r>
            <a:r>
              <a:rPr lang="ru-RU" dirty="0"/>
              <a:t> Оксана </a:t>
            </a:r>
            <a:r>
              <a:rPr lang="ru-RU" dirty="0" smtClean="0"/>
              <a:t>Васильевна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ru-RU" dirty="0"/>
              <a:t>Караваева Любовь </a:t>
            </a:r>
            <a:r>
              <a:rPr lang="ru-RU" dirty="0" smtClean="0"/>
              <a:t>Валерьевна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ru-RU" dirty="0"/>
              <a:t>Дмитриева Оксана </a:t>
            </a:r>
            <a:r>
              <a:rPr lang="ru-RU" dirty="0" smtClean="0"/>
              <a:t>Владимировна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ru-RU" dirty="0"/>
              <a:t>Чернова Дарья </a:t>
            </a:r>
            <a:r>
              <a:rPr lang="ru-RU" dirty="0" smtClean="0"/>
              <a:t>Александровна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ru-RU" dirty="0" err="1"/>
              <a:t>Догадкина</a:t>
            </a:r>
            <a:r>
              <a:rPr lang="ru-RU" dirty="0"/>
              <a:t> Екатерина </a:t>
            </a:r>
            <a:r>
              <a:rPr lang="ru-RU" dirty="0" smtClean="0"/>
              <a:t>Александровна</a:t>
            </a:r>
          </a:p>
          <a:p>
            <a:endParaRPr lang="ru-RU" dirty="0" smtClean="0"/>
          </a:p>
          <a:p>
            <a:r>
              <a:rPr lang="ru-RU" sz="2000" b="1" dirty="0">
                <a:solidFill>
                  <a:srgbClr val="D5256F"/>
                </a:solidFill>
              </a:rPr>
              <a:t>Разработка тезауруса </a:t>
            </a:r>
            <a:r>
              <a:rPr lang="ru-RU" sz="2000" b="1" dirty="0" smtClean="0">
                <a:solidFill>
                  <a:srgbClr val="D5256F"/>
                </a:solidFill>
              </a:rPr>
              <a:t>(словарь </a:t>
            </a:r>
            <a:r>
              <a:rPr lang="ru-RU" sz="2000" b="1" dirty="0">
                <a:solidFill>
                  <a:srgbClr val="D5256F"/>
                </a:solidFill>
              </a:rPr>
              <a:t>вновь вводимых понятий и терминов) по дисциплине «Информатика» и </a:t>
            </a:r>
            <a:r>
              <a:rPr lang="ru-RU" sz="2000" b="1" dirty="0" err="1">
                <a:solidFill>
                  <a:srgbClr val="D5256F"/>
                </a:solidFill>
              </a:rPr>
              <a:t>спецдисциплине</a:t>
            </a:r>
            <a:r>
              <a:rPr lang="ru-RU" sz="2000" b="1" dirty="0" err="1" smtClean="0">
                <a:solidFill>
                  <a:srgbClr val="D5256F"/>
                </a:solidFill>
              </a:rPr>
              <a:t>в</a:t>
            </a:r>
            <a:r>
              <a:rPr lang="ru-RU" sz="2000" b="1" dirty="0" smtClean="0">
                <a:solidFill>
                  <a:srgbClr val="D5256F"/>
                </a:solidFill>
              </a:rPr>
              <a:t> </a:t>
            </a:r>
            <a:r>
              <a:rPr lang="ru-RU" sz="2000" b="1" dirty="0">
                <a:solidFill>
                  <a:srgbClr val="D5256F"/>
                </a:solidFill>
              </a:rPr>
              <a:t>форме видеозаписи их </a:t>
            </a:r>
            <a:r>
              <a:rPr lang="ru-RU" sz="2000" b="1" dirty="0" err="1" smtClean="0">
                <a:solidFill>
                  <a:srgbClr val="D5256F"/>
                </a:solidFill>
              </a:rPr>
              <a:t>сурдоперевода</a:t>
            </a:r>
            <a:endParaRPr lang="ru-RU" sz="2000" b="1" dirty="0" smtClean="0">
              <a:solidFill>
                <a:srgbClr val="D5256F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dirty="0"/>
              <a:t>Смирнова </a:t>
            </a:r>
            <a:r>
              <a:rPr lang="ru-RU" dirty="0" smtClean="0"/>
              <a:t>Вера Анатольевна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/>
              <a:t>Щеглова Светлана </a:t>
            </a:r>
            <a:r>
              <a:rPr lang="ru-RU" dirty="0" smtClean="0"/>
              <a:t>Борисовна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err="1"/>
              <a:t>Догадкина</a:t>
            </a:r>
            <a:r>
              <a:rPr lang="ru-RU" dirty="0"/>
              <a:t> Екатерина Александровна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/>
              <a:t>Красовская Татьяна Васильевна</a:t>
            </a:r>
          </a:p>
        </p:txBody>
      </p:sp>
    </p:spTree>
    <p:extLst>
      <p:ext uri="{BB962C8B-B14F-4D97-AF65-F5344CB8AC3E}">
        <p14:creationId xmlns:p14="http://schemas.microsoft.com/office/powerpoint/2010/main" val="267165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9" name="Рисунок 8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372" t="37337" r="30068" b="4838"/>
            <a:stretch/>
          </p:blipFill>
          <p:spPr>
            <a:xfrm>
              <a:off x="0" y="0"/>
              <a:ext cx="2298700" cy="3073401"/>
            </a:xfrm>
            <a:prstGeom prst="rect">
              <a:avLst/>
            </a:prstGeom>
          </p:spPr>
        </p:pic>
        <p:pic>
          <p:nvPicPr>
            <p:cNvPr id="10" name="Рисунок 9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41250"/>
            <a:stretch/>
          </p:blipFill>
          <p:spPr>
            <a:xfrm flipH="1">
              <a:off x="8256000" y="4844852"/>
              <a:ext cx="3936000" cy="2013148"/>
            </a:xfrm>
            <a:prstGeom prst="rect">
              <a:avLst/>
            </a:prstGeom>
          </p:spPr>
        </p:pic>
      </p:grpSp>
      <p:sp>
        <p:nvSpPr>
          <p:cNvPr id="6" name="Прямоугольник 5"/>
          <p:cNvSpPr/>
          <p:nvPr/>
        </p:nvSpPr>
        <p:spPr>
          <a:xfrm>
            <a:off x="1845291" y="304037"/>
            <a:ext cx="9270124" cy="13247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D5256F"/>
                </a:solidFill>
              </a:rPr>
              <a:t>II Региональный Чемпионат </a:t>
            </a:r>
            <a:r>
              <a:rPr lang="ru-RU" sz="3200" b="1" dirty="0">
                <a:solidFill>
                  <a:srgbClr val="D5256F"/>
                </a:solidFill>
              </a:rPr>
              <a:t>профессионального мастерства среди инвалидов и лиц с ОВЗ «</a:t>
            </a:r>
            <a:r>
              <a:rPr lang="ru-RU" sz="3200" b="1" dirty="0" smtClean="0">
                <a:solidFill>
                  <a:srgbClr val="D5256F"/>
                </a:solidFill>
              </a:rPr>
              <a:t>Абилимпикс-</a:t>
            </a:r>
            <a:r>
              <a:rPr lang="ru-RU" sz="3200" b="1" dirty="0" smtClean="0">
                <a:solidFill>
                  <a:srgbClr val="0C8EDC"/>
                </a:solidFill>
              </a:rPr>
              <a:t>2018</a:t>
            </a:r>
            <a:r>
              <a:rPr lang="ru-RU" sz="3200" b="1" dirty="0" smtClean="0">
                <a:solidFill>
                  <a:srgbClr val="D5256F"/>
                </a:solidFill>
              </a:rPr>
              <a:t>»</a:t>
            </a:r>
            <a:endParaRPr lang="ru-RU" sz="3200" dirty="0">
              <a:solidFill>
                <a:srgbClr val="D5256F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55691" y="1628781"/>
            <a:ext cx="10080625" cy="49323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Компетенции с участием студентов КТЭК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ru-RU" sz="2400" dirty="0">
                <a:solidFill>
                  <a:prstClr val="black"/>
                </a:solidFill>
              </a:rPr>
              <a:t>«Выпечка хлебобулочных изделий»</a:t>
            </a:r>
            <a:endParaRPr lang="ru-RU" sz="2400" b="1" dirty="0" smtClean="0">
              <a:solidFill>
                <a:prstClr val="black"/>
              </a:solidFill>
            </a:endParaRPr>
          </a:p>
          <a:p>
            <a:pPr marL="363538" indent="-363538">
              <a:buFont typeface="Wingdings" panose="05000000000000000000" pitchFamily="2" charset="2"/>
              <a:buChar char="§"/>
            </a:pPr>
            <a:r>
              <a:rPr lang="ru-RU" sz="2400" dirty="0">
                <a:solidFill>
                  <a:prstClr val="black"/>
                </a:solidFill>
              </a:rPr>
              <a:t>«Предпринимательство</a:t>
            </a:r>
            <a:r>
              <a:rPr lang="ru-RU" sz="2400" dirty="0" smtClean="0">
                <a:solidFill>
                  <a:prstClr val="black"/>
                </a:solidFill>
              </a:rPr>
              <a:t>»</a:t>
            </a:r>
          </a:p>
          <a:p>
            <a:pPr marL="363538" indent="-363538">
              <a:buFont typeface="Wingdings" panose="05000000000000000000" pitchFamily="2" charset="2"/>
              <a:buChar char="§"/>
            </a:pPr>
            <a:r>
              <a:rPr lang="ru-RU" sz="2400" dirty="0">
                <a:solidFill>
                  <a:prstClr val="black"/>
                </a:solidFill>
              </a:rPr>
              <a:t>«</a:t>
            </a:r>
            <a:r>
              <a:rPr lang="ru-RU" sz="2400" dirty="0" smtClean="0">
                <a:solidFill>
                  <a:prstClr val="black"/>
                </a:solidFill>
              </a:rPr>
              <a:t>Кондитерское </a:t>
            </a:r>
            <a:r>
              <a:rPr lang="ru-RU" sz="2400" dirty="0">
                <a:solidFill>
                  <a:prstClr val="black"/>
                </a:solidFill>
              </a:rPr>
              <a:t>дело», </a:t>
            </a:r>
            <a:endParaRPr lang="ru-RU" sz="2400" dirty="0" smtClean="0">
              <a:solidFill>
                <a:prstClr val="black"/>
              </a:solidFill>
            </a:endParaRPr>
          </a:p>
          <a:p>
            <a:pPr marL="363538" indent="-363538">
              <a:buFont typeface="Wingdings" panose="05000000000000000000" pitchFamily="2" charset="2"/>
              <a:buChar char="§"/>
            </a:pPr>
            <a:r>
              <a:rPr lang="ru-RU" sz="2400" dirty="0" smtClean="0">
                <a:solidFill>
                  <a:prstClr val="black"/>
                </a:solidFill>
              </a:rPr>
              <a:t>«</a:t>
            </a:r>
            <a:r>
              <a:rPr lang="ru-RU" sz="2400" dirty="0">
                <a:solidFill>
                  <a:prstClr val="black"/>
                </a:solidFill>
              </a:rPr>
              <a:t>Поварское дело</a:t>
            </a:r>
            <a:r>
              <a:rPr lang="ru-RU" sz="2400" dirty="0" smtClean="0">
                <a:solidFill>
                  <a:prstClr val="black"/>
                </a:solidFill>
              </a:rPr>
              <a:t>»</a:t>
            </a:r>
          </a:p>
          <a:p>
            <a:r>
              <a:rPr lang="ru-RU" sz="2400" dirty="0" smtClean="0">
                <a:solidFill>
                  <a:prstClr val="black"/>
                </a:solidFill>
              </a:rPr>
              <a:t> </a:t>
            </a:r>
            <a:r>
              <a:rPr lang="ru-RU" sz="2400" b="1" dirty="0" smtClean="0">
                <a:solidFill>
                  <a:srgbClr val="C93CD8"/>
                </a:solidFill>
              </a:rPr>
              <a:t>8 участников и 7 педагогов КТЭК</a:t>
            </a:r>
            <a:endParaRPr lang="ru-RU" sz="2400" b="1" dirty="0" smtClean="0">
              <a:solidFill>
                <a:prstClr val="black"/>
              </a:solidFill>
            </a:endParaRPr>
          </a:p>
          <a:p>
            <a:r>
              <a:rPr lang="ru-RU" sz="2400" b="1" dirty="0" smtClean="0">
                <a:solidFill>
                  <a:srgbClr val="002060"/>
                </a:solidFill>
              </a:rPr>
              <a:t>Сроки Чемпионата</a:t>
            </a:r>
          </a:p>
          <a:p>
            <a:pPr marL="363538" indent="-363538">
              <a:buFont typeface="Wingdings" panose="05000000000000000000" pitchFamily="2" charset="2"/>
              <a:buChar char="§"/>
            </a:pPr>
            <a:r>
              <a:rPr lang="ru-RU" sz="2400" dirty="0" smtClean="0">
                <a:solidFill>
                  <a:srgbClr val="002060"/>
                </a:solidFill>
              </a:rPr>
              <a:t>октябрь 2018г.</a:t>
            </a:r>
          </a:p>
          <a:p>
            <a:endParaRPr lang="ru-RU" sz="2400" dirty="0" smtClean="0">
              <a:solidFill>
                <a:srgbClr val="002060"/>
              </a:solidFill>
            </a:endParaRPr>
          </a:p>
          <a:p>
            <a:r>
              <a:rPr lang="ru-RU" sz="2400" b="1" dirty="0" smtClean="0">
                <a:solidFill>
                  <a:srgbClr val="002060"/>
                </a:solidFill>
              </a:rPr>
              <a:t>Призовые места студентов КТЭК по компетенциям: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ru-RU" sz="2400" b="1" dirty="0" smtClean="0">
                <a:solidFill>
                  <a:srgbClr val="002060"/>
                </a:solidFill>
              </a:rPr>
              <a:t>3 компетенции </a:t>
            </a:r>
            <a:r>
              <a:rPr lang="ru-RU" sz="2400" dirty="0">
                <a:solidFill>
                  <a:prstClr val="black"/>
                </a:solidFill>
              </a:rPr>
              <a:t>«Выпечка хлебобулочных изделий</a:t>
            </a:r>
            <a:r>
              <a:rPr lang="ru-RU" sz="2400" dirty="0" smtClean="0">
                <a:solidFill>
                  <a:prstClr val="black"/>
                </a:solidFill>
              </a:rPr>
              <a:t>»</a:t>
            </a:r>
            <a:r>
              <a:rPr lang="ru-RU" sz="2400" b="1" dirty="0" smtClean="0">
                <a:solidFill>
                  <a:prstClr val="black"/>
                </a:solidFill>
              </a:rPr>
              <a:t> </a:t>
            </a:r>
            <a:r>
              <a:rPr lang="ru-RU" sz="2400" dirty="0" smtClean="0">
                <a:solidFill>
                  <a:prstClr val="black"/>
                </a:solidFill>
              </a:rPr>
              <a:t>«</a:t>
            </a:r>
            <a:r>
              <a:rPr lang="ru-RU" sz="2400" dirty="0">
                <a:solidFill>
                  <a:prstClr val="black"/>
                </a:solidFill>
              </a:rPr>
              <a:t>Предпринимательство</a:t>
            </a:r>
            <a:r>
              <a:rPr lang="ru-RU" sz="2400" dirty="0" smtClean="0">
                <a:solidFill>
                  <a:prstClr val="black"/>
                </a:solidFill>
              </a:rPr>
              <a:t>», </a:t>
            </a:r>
            <a:r>
              <a:rPr lang="ru-RU" sz="2400" dirty="0">
                <a:solidFill>
                  <a:prstClr val="black"/>
                </a:solidFill>
              </a:rPr>
              <a:t>«Поварское дело»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ru-RU" sz="2400" b="1" dirty="0" smtClean="0">
                <a:solidFill>
                  <a:srgbClr val="002060"/>
                </a:solidFill>
              </a:rPr>
              <a:t>4 диплома</a:t>
            </a:r>
            <a:endParaRPr lang="ru-RU" sz="2400" b="1" dirty="0">
              <a:solidFill>
                <a:srgbClr val="002060"/>
              </a:solidFill>
            </a:endParaRPr>
          </a:p>
          <a:p>
            <a:endParaRPr lang="ru-RU" sz="2400" b="1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3533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250"/>
          <a:stretch/>
        </p:blipFill>
        <p:spPr>
          <a:xfrm rot="10800000">
            <a:off x="6034070" y="0"/>
            <a:ext cx="6157930" cy="31496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066803" y="558800"/>
            <a:ext cx="5765799" cy="576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000" dirty="0" smtClean="0">
                <a:solidFill>
                  <a:schemeClr val="tx1"/>
                </a:solidFill>
              </a:rPr>
              <a:t>Ресурсный учебно-методический центр </a:t>
            </a:r>
            <a:r>
              <a:rPr lang="ru-RU" sz="4000" dirty="0">
                <a:solidFill>
                  <a:schemeClr val="tx1"/>
                </a:solidFill>
              </a:rPr>
              <a:t>инклюзивного образования по направлению «Питание» Костромской </a:t>
            </a:r>
            <a:r>
              <a:rPr lang="ru-RU" sz="4000" dirty="0" smtClean="0">
                <a:solidFill>
                  <a:schemeClr val="tx1"/>
                </a:solidFill>
              </a:rPr>
              <a:t>области на базе ОГБПОУ «КТЭК»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832599" y="4114800"/>
            <a:ext cx="5217438" cy="16869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r"/>
            <a:r>
              <a:rPr lang="ru-RU" sz="3600" b="1" dirty="0" smtClean="0">
                <a:solidFill>
                  <a:srgbClr val="00B7D7"/>
                </a:solidFill>
              </a:rPr>
              <a:t>Создан приказом ДОН</a:t>
            </a:r>
          </a:p>
          <a:p>
            <a:pPr algn="r"/>
            <a:r>
              <a:rPr lang="ru-RU" sz="3600" b="1" dirty="0">
                <a:solidFill>
                  <a:srgbClr val="00B7D7"/>
                </a:solidFill>
              </a:rPr>
              <a:t>22.02.2018 года № 3601 </a:t>
            </a:r>
            <a:r>
              <a:rPr lang="ru-RU" sz="3600" b="1" dirty="0" smtClean="0">
                <a:solidFill>
                  <a:srgbClr val="00B7D7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39035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250"/>
          <a:stretch/>
        </p:blipFill>
        <p:spPr>
          <a:xfrm rot="10800000">
            <a:off x="6034070" y="0"/>
            <a:ext cx="6157930" cy="31496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066803" y="558800"/>
            <a:ext cx="5765799" cy="576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b="1" dirty="0" smtClean="0">
                <a:solidFill>
                  <a:srgbClr val="C8509D"/>
                </a:solidFill>
              </a:rPr>
              <a:t>II Региональный Чемпионат профессионального </a:t>
            </a:r>
            <a:r>
              <a:rPr lang="ru-RU" sz="2800" b="1" dirty="0">
                <a:solidFill>
                  <a:srgbClr val="C8509D"/>
                </a:solidFill>
              </a:rPr>
              <a:t>мастерства среди инвалидов и лиц с ОВЗ «</a:t>
            </a:r>
            <a:r>
              <a:rPr lang="ru-RU" sz="2800" b="1" dirty="0" smtClean="0">
                <a:solidFill>
                  <a:srgbClr val="C8509D"/>
                </a:solidFill>
              </a:rPr>
              <a:t>Абилимпикс-</a:t>
            </a:r>
            <a:r>
              <a:rPr lang="ru-RU" sz="2800" b="1" dirty="0" smtClean="0">
                <a:solidFill>
                  <a:srgbClr val="0C8EDC"/>
                </a:solidFill>
              </a:rPr>
              <a:t>2018</a:t>
            </a:r>
            <a:r>
              <a:rPr lang="ru-RU" sz="2800" b="1" dirty="0" smtClean="0">
                <a:solidFill>
                  <a:srgbClr val="C8509D"/>
                </a:solidFill>
              </a:rPr>
              <a:t>»</a:t>
            </a:r>
            <a:r>
              <a:rPr lang="ru-RU" sz="2800" dirty="0" smtClean="0">
                <a:solidFill>
                  <a:srgbClr val="C8509D"/>
                </a:solidFill>
              </a:rPr>
              <a:t>: </a:t>
            </a:r>
          </a:p>
          <a:p>
            <a:endParaRPr lang="ru-RU" sz="2800" dirty="0" smtClean="0">
              <a:solidFill>
                <a:srgbClr val="C93CD8"/>
              </a:solidFill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ru-RU" sz="2400" dirty="0">
                <a:solidFill>
                  <a:srgbClr val="002060"/>
                </a:solidFill>
              </a:rPr>
              <a:t>Гогин Е.Г. </a:t>
            </a:r>
            <a:r>
              <a:rPr lang="ru-RU" sz="2400" dirty="0" smtClean="0">
                <a:solidFill>
                  <a:srgbClr val="002060"/>
                </a:solidFill>
              </a:rPr>
              <a:t>- </a:t>
            </a:r>
            <a:r>
              <a:rPr lang="ru-RU" sz="2400" dirty="0">
                <a:solidFill>
                  <a:srgbClr val="002060"/>
                </a:solidFill>
              </a:rPr>
              <a:t>диплом за </a:t>
            </a:r>
            <a:r>
              <a:rPr lang="ru-RU" sz="2400" b="1" dirty="0">
                <a:solidFill>
                  <a:srgbClr val="C8509D"/>
                </a:solidFill>
              </a:rPr>
              <a:t>1 </a:t>
            </a:r>
            <a:r>
              <a:rPr lang="ru-RU" sz="2400" b="1" dirty="0" smtClean="0">
                <a:solidFill>
                  <a:srgbClr val="C8509D"/>
                </a:solidFill>
              </a:rPr>
              <a:t>место</a:t>
            </a:r>
            <a:r>
              <a:rPr lang="ru-RU" sz="2400" dirty="0" smtClean="0">
                <a:solidFill>
                  <a:srgbClr val="C8509D"/>
                </a:solidFill>
              </a:rPr>
              <a:t>,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ru-RU" sz="2400" dirty="0" err="1">
                <a:solidFill>
                  <a:srgbClr val="002060"/>
                </a:solidFill>
              </a:rPr>
              <a:t>Амплеев</a:t>
            </a:r>
            <a:r>
              <a:rPr lang="ru-RU" sz="2400" dirty="0">
                <a:solidFill>
                  <a:srgbClr val="002060"/>
                </a:solidFill>
              </a:rPr>
              <a:t> Ярослав </a:t>
            </a:r>
            <a:r>
              <a:rPr lang="ru-RU" sz="2400" dirty="0" smtClean="0">
                <a:solidFill>
                  <a:srgbClr val="002060"/>
                </a:solidFill>
              </a:rPr>
              <a:t>- диплом за </a:t>
            </a:r>
            <a:r>
              <a:rPr lang="ru-RU" sz="2400" b="1" dirty="0" smtClean="0">
                <a:solidFill>
                  <a:srgbClr val="C8509D"/>
                </a:solidFill>
              </a:rPr>
              <a:t>1 место</a:t>
            </a:r>
            <a:r>
              <a:rPr lang="ru-RU" sz="2400" dirty="0" smtClean="0">
                <a:solidFill>
                  <a:srgbClr val="C8509D"/>
                </a:solidFill>
              </a:rPr>
              <a:t>,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ru-RU" sz="2400" dirty="0" smtClean="0">
                <a:solidFill>
                  <a:srgbClr val="002060"/>
                </a:solidFill>
              </a:rPr>
              <a:t>Скрябина </a:t>
            </a:r>
            <a:r>
              <a:rPr lang="ru-RU" sz="2400" dirty="0">
                <a:solidFill>
                  <a:srgbClr val="002060"/>
                </a:solidFill>
              </a:rPr>
              <a:t>Ксения 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>
                <a:solidFill>
                  <a:srgbClr val="002060"/>
                </a:solidFill>
              </a:rPr>
              <a:t>- диплом за 3  место,  </a:t>
            </a:r>
            <a:endParaRPr lang="ru-RU" sz="2400" dirty="0" smtClean="0">
              <a:solidFill>
                <a:srgbClr val="002060"/>
              </a:solidFill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ru-RU" sz="2400" dirty="0" smtClean="0">
                <a:solidFill>
                  <a:srgbClr val="002060"/>
                </a:solidFill>
              </a:rPr>
              <a:t>Смирнова </a:t>
            </a:r>
            <a:r>
              <a:rPr lang="ru-RU" sz="2400" dirty="0">
                <a:solidFill>
                  <a:srgbClr val="002060"/>
                </a:solidFill>
              </a:rPr>
              <a:t>Варвара - диплом за 3  </a:t>
            </a:r>
            <a:r>
              <a:rPr lang="ru-RU" sz="2400" dirty="0" smtClean="0">
                <a:solidFill>
                  <a:srgbClr val="002060"/>
                </a:solidFill>
              </a:rPr>
              <a:t>место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110250" y="4438431"/>
            <a:ext cx="4961687" cy="1460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ru-RU" sz="6600" b="1" dirty="0" smtClean="0">
                <a:solidFill>
                  <a:srgbClr val="00B7D7"/>
                </a:solidFill>
              </a:rPr>
              <a:t>Лидеры</a:t>
            </a:r>
          </a:p>
          <a:p>
            <a:pPr algn="ctr"/>
            <a:r>
              <a:rPr lang="ru-RU" sz="4000" b="1" dirty="0" smtClean="0">
                <a:solidFill>
                  <a:srgbClr val="00B7D7"/>
                </a:solidFill>
              </a:rPr>
              <a:t>4 призовых места</a:t>
            </a:r>
          </a:p>
        </p:txBody>
      </p:sp>
    </p:spTree>
    <p:extLst>
      <p:ext uri="{BB962C8B-B14F-4D97-AF65-F5344CB8AC3E}">
        <p14:creationId xmlns:p14="http://schemas.microsoft.com/office/powerpoint/2010/main" val="3642580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9" name="Рисунок 8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372" t="37337" r="30068" b="4838"/>
            <a:stretch/>
          </p:blipFill>
          <p:spPr>
            <a:xfrm>
              <a:off x="0" y="0"/>
              <a:ext cx="2298700" cy="3073401"/>
            </a:xfrm>
            <a:prstGeom prst="rect">
              <a:avLst/>
            </a:prstGeom>
          </p:spPr>
        </p:pic>
        <p:pic>
          <p:nvPicPr>
            <p:cNvPr id="10" name="Рисунок 9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41250"/>
            <a:stretch/>
          </p:blipFill>
          <p:spPr>
            <a:xfrm flipH="1">
              <a:off x="8256000" y="4844852"/>
              <a:ext cx="3936000" cy="2013148"/>
            </a:xfrm>
            <a:prstGeom prst="rect">
              <a:avLst/>
            </a:prstGeom>
          </p:spPr>
        </p:pic>
      </p:grpSp>
      <p:sp>
        <p:nvSpPr>
          <p:cNvPr id="6" name="Прямоугольник 5"/>
          <p:cNvSpPr/>
          <p:nvPr/>
        </p:nvSpPr>
        <p:spPr>
          <a:xfrm>
            <a:off x="1845291" y="304037"/>
            <a:ext cx="9270124" cy="13247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D5256F"/>
                </a:solidFill>
              </a:rPr>
              <a:t>IV Национальный Чемпионат </a:t>
            </a:r>
            <a:r>
              <a:rPr lang="ru-RU" sz="3200" b="1" dirty="0">
                <a:solidFill>
                  <a:srgbClr val="D5256F"/>
                </a:solidFill>
              </a:rPr>
              <a:t>профессионального мастерства среди инвалидов и лиц с ОВЗ «</a:t>
            </a:r>
            <a:r>
              <a:rPr lang="ru-RU" sz="3200" b="1" dirty="0" smtClean="0">
                <a:solidFill>
                  <a:srgbClr val="D5256F"/>
                </a:solidFill>
              </a:rPr>
              <a:t>Абилимпикс-</a:t>
            </a:r>
            <a:r>
              <a:rPr lang="ru-RU" sz="3200" b="1" dirty="0" smtClean="0">
                <a:solidFill>
                  <a:srgbClr val="0C8EDC"/>
                </a:solidFill>
              </a:rPr>
              <a:t>2018</a:t>
            </a:r>
            <a:r>
              <a:rPr lang="ru-RU" sz="3200" b="1" dirty="0" smtClean="0">
                <a:solidFill>
                  <a:srgbClr val="D5256F"/>
                </a:solidFill>
              </a:rPr>
              <a:t>»</a:t>
            </a:r>
            <a:endParaRPr lang="ru-RU" sz="3200" dirty="0">
              <a:solidFill>
                <a:srgbClr val="D5256F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55691" y="1628781"/>
            <a:ext cx="10080625" cy="49323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Компетенции с участием студентов КТЭК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ru-RU" sz="2400" dirty="0">
                <a:solidFill>
                  <a:prstClr val="black"/>
                </a:solidFill>
              </a:rPr>
              <a:t>«Выпечка хлебобулочных изделий</a:t>
            </a:r>
            <a:r>
              <a:rPr lang="ru-RU" sz="2400" dirty="0" smtClean="0">
                <a:solidFill>
                  <a:prstClr val="black"/>
                </a:solidFill>
              </a:rPr>
              <a:t>»</a:t>
            </a:r>
          </a:p>
          <a:p>
            <a:r>
              <a:rPr lang="ru-RU" sz="2400" b="1" dirty="0" smtClean="0">
                <a:solidFill>
                  <a:srgbClr val="C93CD8"/>
                </a:solidFill>
              </a:rPr>
              <a:t>1 участник и 3 педагога КТЭК</a:t>
            </a:r>
            <a:endParaRPr lang="ru-RU" sz="2400" b="1" dirty="0" smtClean="0">
              <a:solidFill>
                <a:prstClr val="black"/>
              </a:solidFill>
            </a:endParaRPr>
          </a:p>
          <a:p>
            <a:r>
              <a:rPr lang="ru-RU" sz="2400" b="1" dirty="0" smtClean="0">
                <a:solidFill>
                  <a:srgbClr val="002060"/>
                </a:solidFill>
              </a:rPr>
              <a:t>Сроки Чемпионата</a:t>
            </a:r>
          </a:p>
          <a:p>
            <a:pPr marL="363538" indent="-363538">
              <a:buFont typeface="Wingdings" panose="05000000000000000000" pitchFamily="2" charset="2"/>
              <a:buChar char="§"/>
            </a:pPr>
            <a:r>
              <a:rPr lang="ru-RU" sz="2400" dirty="0" smtClean="0">
                <a:solidFill>
                  <a:srgbClr val="002060"/>
                </a:solidFill>
              </a:rPr>
              <a:t>ноябрь 2018г.</a:t>
            </a:r>
          </a:p>
          <a:p>
            <a:r>
              <a:rPr lang="ru-RU" sz="2400" b="1" dirty="0" smtClean="0">
                <a:solidFill>
                  <a:srgbClr val="002060"/>
                </a:solidFill>
              </a:rPr>
              <a:t>Национальные эксперты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002060"/>
                </a:solidFill>
              </a:rPr>
              <a:t>Березовская Н.Н. – </a:t>
            </a:r>
            <a:r>
              <a:rPr lang="ru-RU" sz="2400" b="1" dirty="0" smtClean="0">
                <a:solidFill>
                  <a:srgbClr val="FF0000"/>
                </a:solidFill>
              </a:rPr>
              <a:t>главный национальный эксперт по компетенции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002060"/>
                </a:solidFill>
              </a:rPr>
              <a:t>Красовская Т.В.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002060"/>
                </a:solidFill>
              </a:rPr>
              <a:t>Дмитриева О.В.</a:t>
            </a:r>
          </a:p>
          <a:p>
            <a:r>
              <a:rPr lang="ru-RU" sz="2400" b="1" dirty="0" smtClean="0">
                <a:solidFill>
                  <a:srgbClr val="002060"/>
                </a:solidFill>
              </a:rPr>
              <a:t>Призовые места студентов КТЭК по компетенциям: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ru-RU" sz="2400" b="1" dirty="0" smtClean="0">
                <a:solidFill>
                  <a:srgbClr val="002060"/>
                </a:solidFill>
              </a:rPr>
              <a:t>1 компетенция </a:t>
            </a:r>
            <a:r>
              <a:rPr lang="ru-RU" sz="2400" dirty="0">
                <a:solidFill>
                  <a:prstClr val="black"/>
                </a:solidFill>
              </a:rPr>
              <a:t>«Выпечка хлебобулочных изделий</a:t>
            </a:r>
            <a:r>
              <a:rPr lang="ru-RU" sz="2400" dirty="0" smtClean="0">
                <a:solidFill>
                  <a:prstClr val="black"/>
                </a:solidFill>
              </a:rPr>
              <a:t>»</a:t>
            </a:r>
            <a:r>
              <a:rPr lang="ru-RU" sz="2400" b="1" dirty="0" smtClean="0">
                <a:solidFill>
                  <a:prstClr val="black"/>
                </a:solidFill>
              </a:rPr>
              <a:t> 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ru-RU" sz="2400" b="1" dirty="0" smtClean="0">
                <a:solidFill>
                  <a:srgbClr val="002060"/>
                </a:solidFill>
              </a:rPr>
              <a:t>1 диплом победителя </a:t>
            </a:r>
            <a:r>
              <a:rPr lang="ru-RU" sz="2400" b="1" dirty="0" smtClean="0">
                <a:solidFill>
                  <a:srgbClr val="D5256F"/>
                </a:solidFill>
              </a:rPr>
              <a:t>Гогин Егор </a:t>
            </a:r>
            <a:r>
              <a:rPr lang="ru-RU" sz="2400" b="1" dirty="0" err="1" smtClean="0">
                <a:solidFill>
                  <a:srgbClr val="D5256F"/>
                </a:solidFill>
              </a:rPr>
              <a:t>Гордеевич</a:t>
            </a:r>
            <a:r>
              <a:rPr lang="ru-RU" sz="2400" b="1" dirty="0" smtClean="0">
                <a:solidFill>
                  <a:srgbClr val="D5256F"/>
                </a:solidFill>
              </a:rPr>
              <a:t>, </a:t>
            </a:r>
            <a:r>
              <a:rPr lang="ru-RU" sz="2400" b="1" dirty="0">
                <a:solidFill>
                  <a:srgbClr val="D5256F"/>
                </a:solidFill>
              </a:rPr>
              <a:t>диплом </a:t>
            </a:r>
            <a:r>
              <a:rPr lang="ru-RU" sz="2400" b="1" dirty="0" smtClean="0">
                <a:solidFill>
                  <a:srgbClr val="D5256F"/>
                </a:solidFill>
              </a:rPr>
              <a:t>I степени</a:t>
            </a:r>
          </a:p>
        </p:txBody>
      </p:sp>
    </p:spTree>
    <p:extLst>
      <p:ext uri="{BB962C8B-B14F-4D97-AF65-F5344CB8AC3E}">
        <p14:creationId xmlns:p14="http://schemas.microsoft.com/office/powerpoint/2010/main" val="846779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9" name="Рисунок 8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372" t="37337" r="30068" b="4838"/>
            <a:stretch/>
          </p:blipFill>
          <p:spPr>
            <a:xfrm>
              <a:off x="0" y="0"/>
              <a:ext cx="2298700" cy="3073401"/>
            </a:xfrm>
            <a:prstGeom prst="rect">
              <a:avLst/>
            </a:prstGeom>
          </p:spPr>
        </p:pic>
        <p:pic>
          <p:nvPicPr>
            <p:cNvPr id="10" name="Рисунок 9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41250"/>
            <a:stretch/>
          </p:blipFill>
          <p:spPr>
            <a:xfrm flipH="1">
              <a:off x="8256000" y="4844852"/>
              <a:ext cx="3936000" cy="2013148"/>
            </a:xfrm>
            <a:prstGeom prst="rect">
              <a:avLst/>
            </a:prstGeom>
          </p:spPr>
        </p:pic>
      </p:grpSp>
      <p:sp>
        <p:nvSpPr>
          <p:cNvPr id="6" name="Прямоугольник 5"/>
          <p:cNvSpPr/>
          <p:nvPr/>
        </p:nvSpPr>
        <p:spPr>
          <a:xfrm>
            <a:off x="2065284" y="296870"/>
            <a:ext cx="9270124" cy="9715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D5256F"/>
                </a:solidFill>
              </a:rPr>
              <a:t>III Региональный Чемпионат </a:t>
            </a:r>
            <a:r>
              <a:rPr lang="ru-RU" sz="3200" b="1" dirty="0">
                <a:solidFill>
                  <a:srgbClr val="D5256F"/>
                </a:solidFill>
              </a:rPr>
              <a:t>профессионального мастерства среди инвалидов и лиц с ОВЗ «Абилимпикс-</a:t>
            </a:r>
            <a:r>
              <a:rPr lang="ru-RU" sz="3200" b="1" dirty="0">
                <a:solidFill>
                  <a:srgbClr val="0C8EDC"/>
                </a:solidFill>
              </a:rPr>
              <a:t>2019</a:t>
            </a:r>
            <a:r>
              <a:rPr lang="ru-RU" sz="3200" b="1" dirty="0">
                <a:solidFill>
                  <a:srgbClr val="D5256F"/>
                </a:solidFill>
              </a:rPr>
              <a:t>»</a:t>
            </a:r>
            <a:endParaRPr lang="ru-RU" sz="3200" dirty="0">
              <a:solidFill>
                <a:srgbClr val="D5256F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55691" y="1628781"/>
            <a:ext cx="10080625" cy="49323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Компетенции с участием студентов КТЭК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ru-RU" sz="2400" dirty="0">
                <a:solidFill>
                  <a:schemeClr val="tx1"/>
                </a:solidFill>
              </a:rPr>
              <a:t>«Выпечка хлебобулочных изделий»</a:t>
            </a:r>
            <a:endParaRPr lang="ru-RU" sz="2400" b="1" dirty="0" smtClean="0">
              <a:solidFill>
                <a:schemeClr val="tx1"/>
              </a:solidFill>
            </a:endParaRPr>
          </a:p>
          <a:p>
            <a:pPr marL="363538" indent="-363538">
              <a:buFont typeface="Wingdings" panose="05000000000000000000" pitchFamily="2" charset="2"/>
              <a:buChar char="§"/>
            </a:pPr>
            <a:r>
              <a:rPr lang="ru-RU" sz="2400" dirty="0">
                <a:solidFill>
                  <a:schemeClr val="tx1"/>
                </a:solidFill>
              </a:rPr>
              <a:t>«Предпринимательство</a:t>
            </a:r>
            <a:r>
              <a:rPr lang="ru-RU" sz="2400" dirty="0" smtClean="0">
                <a:solidFill>
                  <a:schemeClr val="tx1"/>
                </a:solidFill>
              </a:rPr>
              <a:t>»</a:t>
            </a:r>
          </a:p>
          <a:p>
            <a:pPr marL="363538" indent="-363538">
              <a:buFont typeface="Wingdings" panose="05000000000000000000" pitchFamily="2" charset="2"/>
              <a:buChar char="§"/>
            </a:pPr>
            <a:r>
              <a:rPr lang="ru-RU" sz="2400" dirty="0">
                <a:solidFill>
                  <a:schemeClr val="tx1"/>
                </a:solidFill>
              </a:rPr>
              <a:t>«</a:t>
            </a:r>
            <a:r>
              <a:rPr lang="ru-RU" sz="2400" dirty="0" smtClean="0">
                <a:solidFill>
                  <a:schemeClr val="tx1"/>
                </a:solidFill>
              </a:rPr>
              <a:t>Кондитерское </a:t>
            </a:r>
            <a:r>
              <a:rPr lang="ru-RU" sz="2400" dirty="0">
                <a:solidFill>
                  <a:schemeClr val="tx1"/>
                </a:solidFill>
              </a:rPr>
              <a:t>дело», </a:t>
            </a:r>
            <a:endParaRPr lang="ru-RU" sz="2400" dirty="0" smtClean="0">
              <a:solidFill>
                <a:schemeClr val="tx1"/>
              </a:solidFill>
            </a:endParaRPr>
          </a:p>
          <a:p>
            <a:pPr marL="363538" indent="-363538">
              <a:buFont typeface="Wingdings" panose="05000000000000000000" pitchFamily="2" charset="2"/>
              <a:buChar char="§"/>
            </a:pPr>
            <a:r>
              <a:rPr lang="ru-RU" sz="2400" dirty="0" smtClean="0">
                <a:solidFill>
                  <a:schemeClr val="tx1"/>
                </a:solidFill>
              </a:rPr>
              <a:t>«</a:t>
            </a:r>
            <a:r>
              <a:rPr lang="ru-RU" sz="2400" dirty="0">
                <a:solidFill>
                  <a:schemeClr val="tx1"/>
                </a:solidFill>
              </a:rPr>
              <a:t>Поварское дело</a:t>
            </a:r>
            <a:r>
              <a:rPr lang="ru-RU" sz="2400" dirty="0" smtClean="0">
                <a:solidFill>
                  <a:schemeClr val="tx1"/>
                </a:solidFill>
              </a:rPr>
              <a:t>»</a:t>
            </a:r>
          </a:p>
          <a:p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b="1" dirty="0" smtClean="0">
                <a:solidFill>
                  <a:srgbClr val="C93CD8"/>
                </a:solidFill>
              </a:rPr>
              <a:t>9 участников и 7 педагогов КТЭК рост на 9 %</a:t>
            </a:r>
          </a:p>
          <a:p>
            <a:endParaRPr lang="ru-RU" sz="2400" b="1" dirty="0" smtClean="0">
              <a:solidFill>
                <a:schemeClr val="tx1"/>
              </a:solidFill>
            </a:endParaRPr>
          </a:p>
          <a:p>
            <a:r>
              <a:rPr lang="ru-RU" sz="2400" b="1" dirty="0" smtClean="0">
                <a:solidFill>
                  <a:srgbClr val="002060"/>
                </a:solidFill>
              </a:rPr>
              <a:t>Сроки Чемпионата</a:t>
            </a:r>
          </a:p>
          <a:p>
            <a:pPr marL="363538" indent="-363538">
              <a:buFont typeface="Wingdings" panose="05000000000000000000" pitchFamily="2" charset="2"/>
              <a:buChar char="§"/>
            </a:pPr>
            <a:r>
              <a:rPr lang="ru-RU" sz="2400" dirty="0" smtClean="0">
                <a:solidFill>
                  <a:srgbClr val="002060"/>
                </a:solidFill>
              </a:rPr>
              <a:t>июль 2019г.</a:t>
            </a:r>
          </a:p>
          <a:p>
            <a:endParaRPr lang="ru-RU" sz="2400" dirty="0" smtClean="0">
              <a:solidFill>
                <a:srgbClr val="002060"/>
              </a:solidFill>
            </a:endParaRPr>
          </a:p>
          <a:p>
            <a:r>
              <a:rPr lang="ru-RU" sz="2400" b="1" dirty="0" smtClean="0">
                <a:solidFill>
                  <a:srgbClr val="002060"/>
                </a:solidFill>
              </a:rPr>
              <a:t>Призовые места студентов КТЭК:</a:t>
            </a:r>
          </a:p>
          <a:p>
            <a:r>
              <a:rPr lang="ru-RU" sz="2400" b="1" dirty="0" smtClean="0">
                <a:solidFill>
                  <a:srgbClr val="C93CD8"/>
                </a:solidFill>
              </a:rPr>
              <a:t>рост на 43%</a:t>
            </a:r>
            <a:endParaRPr lang="ru-RU" sz="24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3137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250"/>
          <a:stretch/>
        </p:blipFill>
        <p:spPr>
          <a:xfrm rot="10800000">
            <a:off x="6034070" y="0"/>
            <a:ext cx="6157930" cy="31496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066803" y="558800"/>
            <a:ext cx="5765799" cy="576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b="1" dirty="0">
                <a:solidFill>
                  <a:srgbClr val="C8509D"/>
                </a:solidFill>
              </a:rPr>
              <a:t>III </a:t>
            </a:r>
            <a:r>
              <a:rPr lang="ru-RU" sz="2800" b="1" dirty="0" smtClean="0">
                <a:solidFill>
                  <a:srgbClr val="C8509D"/>
                </a:solidFill>
              </a:rPr>
              <a:t>Региональный Чемпионат профессионального </a:t>
            </a:r>
            <a:r>
              <a:rPr lang="ru-RU" sz="2800" b="1" dirty="0">
                <a:solidFill>
                  <a:srgbClr val="C8509D"/>
                </a:solidFill>
              </a:rPr>
              <a:t>мастерства среди инвалидов и лиц с ОВЗ «Абилимпикс-2019»</a:t>
            </a:r>
            <a:r>
              <a:rPr lang="ru-RU" sz="2800" dirty="0" smtClean="0">
                <a:solidFill>
                  <a:srgbClr val="C8509D"/>
                </a:solidFill>
              </a:rPr>
              <a:t>: </a:t>
            </a:r>
          </a:p>
          <a:p>
            <a:endParaRPr lang="ru-RU" sz="2800" dirty="0" smtClean="0">
              <a:solidFill>
                <a:srgbClr val="C93CD8"/>
              </a:solidFill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ru-RU" sz="2400" dirty="0" err="1">
                <a:solidFill>
                  <a:srgbClr val="002060"/>
                </a:solidFill>
              </a:rPr>
              <a:t>Афонина</a:t>
            </a:r>
            <a:r>
              <a:rPr lang="ru-RU" sz="2400" dirty="0">
                <a:solidFill>
                  <a:srgbClr val="002060"/>
                </a:solidFill>
              </a:rPr>
              <a:t> Ксения - диплом за </a:t>
            </a:r>
            <a:r>
              <a:rPr lang="ru-RU" sz="2400" b="1" dirty="0">
                <a:solidFill>
                  <a:srgbClr val="C8509D"/>
                </a:solidFill>
              </a:rPr>
              <a:t>1 </a:t>
            </a:r>
            <a:r>
              <a:rPr lang="ru-RU" sz="2400" b="1" dirty="0" smtClean="0">
                <a:solidFill>
                  <a:srgbClr val="C8509D"/>
                </a:solidFill>
              </a:rPr>
              <a:t>место</a:t>
            </a:r>
            <a:r>
              <a:rPr lang="ru-RU" sz="2400" dirty="0" smtClean="0">
                <a:solidFill>
                  <a:srgbClr val="C8509D"/>
                </a:solidFill>
              </a:rPr>
              <a:t>,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ru-RU" sz="2400" dirty="0" smtClean="0">
                <a:solidFill>
                  <a:srgbClr val="002060"/>
                </a:solidFill>
              </a:rPr>
              <a:t>Кудрявцев Вадим - диплом за </a:t>
            </a:r>
            <a:r>
              <a:rPr lang="ru-RU" sz="2400" b="1" dirty="0" smtClean="0">
                <a:solidFill>
                  <a:srgbClr val="C8509D"/>
                </a:solidFill>
              </a:rPr>
              <a:t>1 место</a:t>
            </a:r>
            <a:r>
              <a:rPr lang="ru-RU" sz="2400" dirty="0" smtClean="0">
                <a:solidFill>
                  <a:srgbClr val="C8509D"/>
                </a:solidFill>
              </a:rPr>
              <a:t>,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ru-RU" sz="2400" dirty="0" smtClean="0">
                <a:solidFill>
                  <a:srgbClr val="002060"/>
                </a:solidFill>
              </a:rPr>
              <a:t>Гончаров </a:t>
            </a:r>
            <a:r>
              <a:rPr lang="ru-RU" sz="2400" dirty="0">
                <a:solidFill>
                  <a:srgbClr val="002060"/>
                </a:solidFill>
              </a:rPr>
              <a:t>Богдан - диплом за 2  </a:t>
            </a:r>
            <a:r>
              <a:rPr lang="ru-RU" sz="2400" dirty="0" smtClean="0">
                <a:solidFill>
                  <a:srgbClr val="002060"/>
                </a:solidFill>
              </a:rPr>
              <a:t>место,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ru-RU" sz="2400" dirty="0" smtClean="0">
                <a:solidFill>
                  <a:srgbClr val="002060"/>
                </a:solidFill>
              </a:rPr>
              <a:t>Полякова </a:t>
            </a:r>
            <a:r>
              <a:rPr lang="ru-RU" sz="2400" dirty="0">
                <a:solidFill>
                  <a:srgbClr val="002060"/>
                </a:solidFill>
              </a:rPr>
              <a:t>Анна - диплом за 2  место, </a:t>
            </a:r>
            <a:endParaRPr lang="ru-RU" sz="2400" dirty="0" smtClean="0">
              <a:solidFill>
                <a:srgbClr val="002060"/>
              </a:solidFill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ru-RU" sz="2400" dirty="0" smtClean="0">
                <a:solidFill>
                  <a:srgbClr val="002060"/>
                </a:solidFill>
              </a:rPr>
              <a:t>Лебедев </a:t>
            </a:r>
            <a:r>
              <a:rPr lang="ru-RU" sz="2400" dirty="0">
                <a:solidFill>
                  <a:srgbClr val="002060"/>
                </a:solidFill>
              </a:rPr>
              <a:t>Илья - диплом за 3  место,  </a:t>
            </a:r>
            <a:endParaRPr lang="ru-RU" sz="2400" dirty="0" smtClean="0">
              <a:solidFill>
                <a:srgbClr val="002060"/>
              </a:solidFill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ru-RU" sz="2400" dirty="0" smtClean="0">
                <a:solidFill>
                  <a:srgbClr val="002060"/>
                </a:solidFill>
              </a:rPr>
              <a:t>Смирнова </a:t>
            </a:r>
            <a:r>
              <a:rPr lang="ru-RU" sz="2400" dirty="0">
                <a:solidFill>
                  <a:srgbClr val="002060"/>
                </a:solidFill>
              </a:rPr>
              <a:t>Варвара - диплом за 3  место, </a:t>
            </a:r>
            <a:endParaRPr lang="ru-RU" sz="2400" dirty="0" smtClean="0">
              <a:solidFill>
                <a:srgbClr val="002060"/>
              </a:solidFill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ru-RU" sz="2400" dirty="0" err="1" smtClean="0">
                <a:solidFill>
                  <a:srgbClr val="002060"/>
                </a:solidFill>
              </a:rPr>
              <a:t>Вах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>
                <a:solidFill>
                  <a:srgbClr val="002060"/>
                </a:solidFill>
              </a:rPr>
              <a:t>Илья - диплом за 3  место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854498" y="4438431"/>
            <a:ext cx="5217438" cy="1460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ru-RU" sz="6600" b="1" dirty="0" smtClean="0">
                <a:solidFill>
                  <a:srgbClr val="00B7D7"/>
                </a:solidFill>
              </a:rPr>
              <a:t>Лидеры:</a:t>
            </a:r>
          </a:p>
          <a:p>
            <a:pPr algn="ctr"/>
            <a:r>
              <a:rPr lang="ru-RU" sz="4800" b="1" dirty="0" smtClean="0">
                <a:solidFill>
                  <a:srgbClr val="00B7D7"/>
                </a:solidFill>
              </a:rPr>
              <a:t>7 призовых мест</a:t>
            </a:r>
          </a:p>
        </p:txBody>
      </p:sp>
    </p:spTree>
    <p:extLst>
      <p:ext uri="{BB962C8B-B14F-4D97-AF65-F5344CB8AC3E}">
        <p14:creationId xmlns:p14="http://schemas.microsoft.com/office/powerpoint/2010/main" val="2091052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250"/>
          <a:stretch/>
        </p:blipFill>
        <p:spPr>
          <a:xfrm rot="10800000">
            <a:off x="6034070" y="0"/>
            <a:ext cx="6157930" cy="31496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299546" y="558800"/>
            <a:ext cx="7283669" cy="576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b="1" dirty="0">
                <a:solidFill>
                  <a:srgbClr val="C8509D"/>
                </a:solidFill>
              </a:rPr>
              <a:t>III </a:t>
            </a:r>
            <a:r>
              <a:rPr lang="ru-RU" sz="2800" b="1" dirty="0" smtClean="0">
                <a:solidFill>
                  <a:srgbClr val="C8509D"/>
                </a:solidFill>
              </a:rPr>
              <a:t>Региональный Чемпионат профессионального </a:t>
            </a:r>
            <a:r>
              <a:rPr lang="ru-RU" sz="2800" b="1" dirty="0">
                <a:solidFill>
                  <a:srgbClr val="C8509D"/>
                </a:solidFill>
              </a:rPr>
              <a:t>мастерства среди инвалидов и лиц с ОВЗ «Абилимпикс-</a:t>
            </a:r>
            <a:r>
              <a:rPr lang="ru-RU" sz="2800" b="1" dirty="0">
                <a:solidFill>
                  <a:srgbClr val="0C8EDC"/>
                </a:solidFill>
              </a:rPr>
              <a:t>2019»</a:t>
            </a:r>
            <a:r>
              <a:rPr lang="ru-RU" sz="2800" dirty="0" smtClean="0">
                <a:solidFill>
                  <a:srgbClr val="0C8EDC"/>
                </a:solidFill>
              </a:rPr>
              <a:t>: </a:t>
            </a:r>
          </a:p>
          <a:p>
            <a:r>
              <a:rPr lang="ru-RU" sz="2400" dirty="0">
                <a:solidFill>
                  <a:schemeClr val="tx1"/>
                </a:solidFill>
              </a:rPr>
              <a:t>9 </a:t>
            </a:r>
            <a:r>
              <a:rPr lang="ru-RU" sz="2400" dirty="0" smtClean="0">
                <a:solidFill>
                  <a:schemeClr val="tx1"/>
                </a:solidFill>
              </a:rPr>
              <a:t>добровольцев КТЭК  </a:t>
            </a:r>
            <a:r>
              <a:rPr lang="ru-RU" sz="2400" dirty="0">
                <a:solidFill>
                  <a:schemeClr val="tx1"/>
                </a:solidFill>
              </a:rPr>
              <a:t>в возрасте от 14 лет </a:t>
            </a:r>
            <a:endParaRPr lang="ru-RU" sz="2400" dirty="0" smtClean="0">
              <a:solidFill>
                <a:schemeClr val="tx1"/>
              </a:solidFill>
            </a:endParaRPr>
          </a:p>
          <a:p>
            <a:r>
              <a:rPr lang="ru-RU" sz="2400" dirty="0" smtClean="0">
                <a:solidFill>
                  <a:schemeClr val="tx1"/>
                </a:solidFill>
              </a:rPr>
              <a:t>Критерии: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tx1"/>
                </a:solidFill>
              </a:rPr>
              <a:t>эффективность </a:t>
            </a:r>
            <a:r>
              <a:rPr lang="ru-RU" sz="2400" dirty="0">
                <a:solidFill>
                  <a:schemeClr val="tx1"/>
                </a:solidFill>
              </a:rPr>
              <a:t>добровольческой (волонтерской) деятельности </a:t>
            </a:r>
            <a:r>
              <a:rPr lang="ru-RU" sz="2400" dirty="0" smtClean="0">
                <a:solidFill>
                  <a:schemeClr val="tx1"/>
                </a:solidFill>
              </a:rPr>
              <a:t>участников,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tx1"/>
                </a:solidFill>
              </a:rPr>
              <a:t>актуальность </a:t>
            </a:r>
            <a:r>
              <a:rPr lang="ru-RU" sz="2400" dirty="0">
                <a:solidFill>
                  <a:schemeClr val="tx1"/>
                </a:solidFill>
              </a:rPr>
              <a:t>и социальная значимость представленных проектов и т.д. </a:t>
            </a:r>
            <a:endParaRPr lang="ru-RU" sz="2400" dirty="0" smtClean="0">
              <a:solidFill>
                <a:schemeClr val="tx1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tx1"/>
                </a:solidFill>
              </a:rPr>
              <a:t>Студентка </a:t>
            </a:r>
            <a:r>
              <a:rPr lang="ru-RU" sz="2400" dirty="0">
                <a:solidFill>
                  <a:schemeClr val="tx1"/>
                </a:solidFill>
              </a:rPr>
              <a:t>2 </a:t>
            </a:r>
            <a:r>
              <a:rPr lang="ru-RU" sz="2400" dirty="0" smtClean="0">
                <a:solidFill>
                  <a:schemeClr val="tx1"/>
                </a:solidFill>
              </a:rPr>
              <a:t>курса </a:t>
            </a:r>
            <a:r>
              <a:rPr lang="ru-RU" sz="2400" b="1" dirty="0" err="1" smtClean="0">
                <a:solidFill>
                  <a:srgbClr val="D5256F"/>
                </a:solidFill>
              </a:rPr>
              <a:t>Финогенова</a:t>
            </a:r>
            <a:r>
              <a:rPr lang="ru-RU" sz="2400" b="1" dirty="0" smtClean="0">
                <a:solidFill>
                  <a:srgbClr val="D5256F"/>
                </a:solidFill>
              </a:rPr>
              <a:t> Екатерина</a:t>
            </a:r>
            <a:r>
              <a:rPr lang="ru-RU" sz="2400" dirty="0" smtClean="0">
                <a:solidFill>
                  <a:schemeClr val="tx1"/>
                </a:solidFill>
              </a:rPr>
              <a:t>, специальность </a:t>
            </a:r>
            <a:r>
              <a:rPr lang="ru-RU" sz="2400" dirty="0">
                <a:solidFill>
                  <a:schemeClr val="tx1"/>
                </a:solidFill>
              </a:rPr>
              <a:t>«Технология продукции общественного питания» </a:t>
            </a:r>
            <a:r>
              <a:rPr lang="ru-RU" sz="2400" dirty="0" smtClean="0">
                <a:solidFill>
                  <a:schemeClr val="tx1"/>
                </a:solidFill>
              </a:rPr>
              <a:t>- волонтер </a:t>
            </a:r>
            <a:r>
              <a:rPr lang="ru-RU" sz="2400" dirty="0">
                <a:solidFill>
                  <a:schemeClr val="tx1"/>
                </a:solidFill>
              </a:rPr>
              <a:t>по компетенции «Выпечка хлебобулочных изделий» </a:t>
            </a:r>
            <a:r>
              <a:rPr lang="ru-RU" sz="2400" b="1" dirty="0" smtClean="0">
                <a:solidFill>
                  <a:srgbClr val="D5256F"/>
                </a:solidFill>
              </a:rPr>
              <a:t>диплом </a:t>
            </a:r>
            <a:r>
              <a:rPr lang="ru-RU" sz="2400" b="1" dirty="0">
                <a:solidFill>
                  <a:srgbClr val="D5256F"/>
                </a:solidFill>
              </a:rPr>
              <a:t>II степени</a:t>
            </a:r>
            <a:r>
              <a:rPr lang="ru-RU" sz="2400" dirty="0" smtClean="0">
                <a:solidFill>
                  <a:schemeClr val="tx1"/>
                </a:solidFill>
              </a:rPr>
              <a:t>.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854498" y="4438431"/>
            <a:ext cx="5217438" cy="1460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ru-RU" sz="3200" b="1" dirty="0" smtClean="0">
                <a:solidFill>
                  <a:srgbClr val="00B7D7"/>
                </a:solidFill>
              </a:rPr>
              <a:t>Конкурс волонтеров</a:t>
            </a:r>
          </a:p>
          <a:p>
            <a:pPr algn="ctr"/>
            <a:r>
              <a:rPr lang="ru-RU" sz="3200" b="1" dirty="0" smtClean="0">
                <a:solidFill>
                  <a:srgbClr val="00B7D7"/>
                </a:solidFill>
              </a:rPr>
              <a:t>«Лучший волонтер «Абилимпикс-2019»</a:t>
            </a:r>
          </a:p>
        </p:txBody>
      </p:sp>
    </p:spTree>
    <p:extLst>
      <p:ext uri="{BB962C8B-B14F-4D97-AF65-F5344CB8AC3E}">
        <p14:creationId xmlns:p14="http://schemas.microsoft.com/office/powerpoint/2010/main" val="3936448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250"/>
          <a:stretch/>
        </p:blipFill>
        <p:spPr>
          <a:xfrm rot="10800000">
            <a:off x="6034070" y="0"/>
            <a:ext cx="6157930" cy="31496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066803" y="558800"/>
            <a:ext cx="5765799" cy="576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400" dirty="0" smtClean="0">
              <a:solidFill>
                <a:srgbClr val="C93CD8"/>
              </a:solidFill>
            </a:endParaRPr>
          </a:p>
          <a:p>
            <a:r>
              <a:rPr lang="ru-RU" sz="2800" b="1" dirty="0" smtClean="0">
                <a:solidFill>
                  <a:srgbClr val="0C8EDC"/>
                </a:solidFill>
              </a:rPr>
              <a:t>Получена</a:t>
            </a:r>
            <a:endParaRPr lang="ru-RU" sz="2800" b="1" dirty="0">
              <a:solidFill>
                <a:srgbClr val="0C8EDC"/>
              </a:solidFill>
            </a:endParaRPr>
          </a:p>
          <a:p>
            <a:r>
              <a:rPr lang="ru-RU" sz="2400" b="1" dirty="0" smtClean="0">
                <a:solidFill>
                  <a:srgbClr val="C93CD8"/>
                </a:solidFill>
              </a:rPr>
              <a:t>Субсидия </a:t>
            </a:r>
            <a:r>
              <a:rPr lang="ru-RU" sz="2400" b="1" dirty="0">
                <a:solidFill>
                  <a:srgbClr val="C93CD8"/>
                </a:solidFill>
              </a:rPr>
              <a:t>из федерального бюджета бюджету Костромской области на создание условий для получения среднего профессионального образования людьми с </a:t>
            </a:r>
            <a:r>
              <a:rPr lang="ru-RU" sz="2400" b="1" dirty="0" smtClean="0">
                <a:solidFill>
                  <a:srgbClr val="C93CD8"/>
                </a:solidFill>
              </a:rPr>
              <a:t>ОВЗ</a:t>
            </a:r>
            <a:r>
              <a:rPr lang="ru-RU" sz="2800" b="1" dirty="0" smtClean="0">
                <a:solidFill>
                  <a:srgbClr val="C93CD8"/>
                </a:solidFill>
              </a:rPr>
              <a:t>: </a:t>
            </a:r>
          </a:p>
          <a:p>
            <a:endParaRPr lang="ru-RU" sz="2000" dirty="0">
              <a:solidFill>
                <a:srgbClr val="002060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smtClean="0">
                <a:solidFill>
                  <a:schemeClr val="tx1"/>
                </a:solidFill>
              </a:rPr>
              <a:t>Соглашение № </a:t>
            </a:r>
            <a:r>
              <a:rPr lang="ru-RU" sz="2000" b="1" dirty="0">
                <a:solidFill>
                  <a:schemeClr val="tx1"/>
                </a:solidFill>
              </a:rPr>
              <a:t>073-08-2019-166 от 8 февраля </a:t>
            </a:r>
            <a:r>
              <a:rPr lang="ru-RU" sz="2000" dirty="0">
                <a:solidFill>
                  <a:srgbClr val="002060"/>
                </a:solidFill>
              </a:rPr>
              <a:t>2019 г. </a:t>
            </a:r>
            <a:r>
              <a:rPr lang="ru-RU" sz="2000" dirty="0" smtClean="0">
                <a:solidFill>
                  <a:srgbClr val="002060"/>
                </a:solidFill>
              </a:rPr>
              <a:t>в </a:t>
            </a:r>
            <a:r>
              <a:rPr lang="ru-RU" sz="2000" dirty="0">
                <a:solidFill>
                  <a:srgbClr val="002060"/>
                </a:solidFill>
              </a:rPr>
              <a:t>рамках государственной программы Российской Федерации «Развитие образования» </a:t>
            </a:r>
            <a:endParaRPr lang="ru-RU" sz="2000" dirty="0" smtClean="0">
              <a:solidFill>
                <a:srgbClr val="002060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ru-RU" sz="2000" b="1" dirty="0" smtClean="0">
                <a:solidFill>
                  <a:prstClr val="black"/>
                </a:solidFill>
              </a:rPr>
              <a:t>Сумма субсидии:</a:t>
            </a:r>
            <a:r>
              <a:rPr lang="ru-RU" sz="2000" b="1" dirty="0" smtClean="0">
                <a:solidFill>
                  <a:schemeClr val="tx1"/>
                </a:solidFill>
              </a:rPr>
              <a:t> </a:t>
            </a:r>
            <a:r>
              <a:rPr lang="ru-RU" sz="2000" b="1" dirty="0">
                <a:solidFill>
                  <a:schemeClr val="tx1"/>
                </a:solidFill>
              </a:rPr>
              <a:t>3 013,1 </a:t>
            </a:r>
            <a:r>
              <a:rPr lang="ru-RU" sz="2000" b="1" dirty="0" smtClean="0">
                <a:solidFill>
                  <a:schemeClr val="tx1"/>
                </a:solidFill>
              </a:rPr>
              <a:t>тыс. руб.</a:t>
            </a:r>
            <a:r>
              <a:rPr lang="ru-RU" sz="2000" dirty="0">
                <a:solidFill>
                  <a:schemeClr val="tx1"/>
                </a:solidFill>
              </a:rPr>
              <a:t>	</a:t>
            </a:r>
            <a:endParaRPr lang="ru-RU" sz="2000" dirty="0" smtClean="0">
              <a:solidFill>
                <a:schemeClr val="tx1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tx1"/>
                </a:solidFill>
              </a:rPr>
              <a:t>Срок реализации:  </a:t>
            </a:r>
            <a:r>
              <a:rPr lang="ru-RU" sz="2000" dirty="0">
                <a:solidFill>
                  <a:schemeClr val="tx1"/>
                </a:solidFill>
              </a:rPr>
              <a:t>15 января 2020 года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tx1"/>
                </a:solidFill>
              </a:rPr>
              <a:t>Основная задача: </a:t>
            </a:r>
            <a:r>
              <a:rPr lang="ru-RU" sz="2000" dirty="0" smtClean="0">
                <a:solidFill>
                  <a:prstClr val="black"/>
                </a:solidFill>
              </a:rPr>
              <a:t>создание в КТЭК лаборатории по Хлебопечению</a:t>
            </a:r>
            <a:endParaRPr lang="ru-RU" sz="2000" b="1" dirty="0">
              <a:solidFill>
                <a:prstClr val="black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627648" y="4422666"/>
            <a:ext cx="5217438" cy="1460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ru-RU" sz="4400" b="1" dirty="0" smtClean="0">
                <a:solidFill>
                  <a:srgbClr val="00B7D7"/>
                </a:solidFill>
              </a:rPr>
              <a:t>Грант-2</a:t>
            </a:r>
          </a:p>
          <a:p>
            <a:pPr algn="ctr"/>
            <a:r>
              <a:rPr lang="ru-RU" sz="4400" b="1" dirty="0" smtClean="0">
                <a:solidFill>
                  <a:srgbClr val="00B7D7"/>
                </a:solidFill>
              </a:rPr>
              <a:t> на развитие РУМЦ</a:t>
            </a:r>
          </a:p>
        </p:txBody>
      </p:sp>
    </p:spTree>
    <p:extLst>
      <p:ext uri="{BB962C8B-B14F-4D97-AF65-F5344CB8AC3E}">
        <p14:creationId xmlns:p14="http://schemas.microsoft.com/office/powerpoint/2010/main" val="2026059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250"/>
          <a:stretch/>
        </p:blipFill>
        <p:spPr>
          <a:xfrm rot="10800000">
            <a:off x="6034070" y="0"/>
            <a:ext cx="6157930" cy="31496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066803" y="558800"/>
            <a:ext cx="5765799" cy="576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400" dirty="0" smtClean="0">
              <a:solidFill>
                <a:srgbClr val="C93CD8"/>
              </a:solidFill>
            </a:endParaRPr>
          </a:p>
          <a:p>
            <a:r>
              <a:rPr lang="ru-RU" sz="3600" b="1" dirty="0" smtClean="0">
                <a:solidFill>
                  <a:srgbClr val="0C8EDC"/>
                </a:solidFill>
              </a:rPr>
              <a:t>Подана заявка КТЭК:</a:t>
            </a:r>
            <a:endParaRPr lang="ru-RU" sz="3600" b="1" dirty="0">
              <a:solidFill>
                <a:srgbClr val="0C8EDC"/>
              </a:solidFill>
            </a:endParaRPr>
          </a:p>
          <a:p>
            <a:r>
              <a:rPr lang="ru-RU" sz="2400" b="1" dirty="0" smtClean="0">
                <a:solidFill>
                  <a:srgbClr val="C93CD8"/>
                </a:solidFill>
              </a:rPr>
              <a:t>Субсидия </a:t>
            </a:r>
            <a:r>
              <a:rPr lang="ru-RU" sz="2400" b="1" dirty="0">
                <a:solidFill>
                  <a:srgbClr val="C93CD8"/>
                </a:solidFill>
              </a:rPr>
              <a:t>из федерального бюджета бюджету Костромской области на создание условий для получения среднего профессионального образования людьми с </a:t>
            </a:r>
            <a:r>
              <a:rPr lang="ru-RU" sz="2400" b="1" dirty="0" smtClean="0">
                <a:solidFill>
                  <a:srgbClr val="C93CD8"/>
                </a:solidFill>
              </a:rPr>
              <a:t>ОВЗ</a:t>
            </a:r>
            <a:r>
              <a:rPr lang="ru-RU" sz="2800" b="1" dirty="0" smtClean="0">
                <a:solidFill>
                  <a:srgbClr val="C93CD8"/>
                </a:solidFill>
              </a:rPr>
              <a:t>: </a:t>
            </a:r>
          </a:p>
          <a:p>
            <a:endParaRPr lang="ru-RU" sz="2000" dirty="0">
              <a:solidFill>
                <a:srgbClr val="002060"/>
              </a:solidFill>
            </a:endParaRPr>
          </a:p>
          <a:p>
            <a:r>
              <a:rPr lang="ru-RU" sz="2000" dirty="0" smtClean="0">
                <a:solidFill>
                  <a:srgbClr val="002060"/>
                </a:solidFill>
              </a:rPr>
              <a:t>в </a:t>
            </a:r>
            <a:r>
              <a:rPr lang="ru-RU" sz="2000" dirty="0">
                <a:solidFill>
                  <a:srgbClr val="002060"/>
                </a:solidFill>
              </a:rPr>
              <a:t>рамках государственной программы Российской Федерации «Развитие образования</a:t>
            </a:r>
            <a:r>
              <a:rPr lang="ru-RU" sz="2000" dirty="0" smtClean="0">
                <a:solidFill>
                  <a:srgbClr val="002060"/>
                </a:solidFill>
              </a:rPr>
              <a:t>»</a:t>
            </a:r>
          </a:p>
          <a:p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>
                <a:solidFill>
                  <a:prstClr val="black"/>
                </a:solidFill>
              </a:rPr>
              <a:t>	</a:t>
            </a:r>
            <a:endParaRPr lang="ru-RU" sz="2000" dirty="0" smtClean="0">
              <a:solidFill>
                <a:prstClr val="black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ru-RU" sz="2000" b="1" dirty="0" smtClean="0">
                <a:solidFill>
                  <a:prstClr val="black"/>
                </a:solidFill>
              </a:rPr>
              <a:t>Срок реализации:  </a:t>
            </a:r>
            <a:r>
              <a:rPr lang="ru-RU" sz="2000" dirty="0" smtClean="0">
                <a:solidFill>
                  <a:prstClr val="black"/>
                </a:solidFill>
              </a:rPr>
              <a:t>3 года</a:t>
            </a:r>
            <a:endParaRPr lang="ru-RU" sz="2000" dirty="0">
              <a:solidFill>
                <a:prstClr val="black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ru-RU" sz="2000" b="1" dirty="0" smtClean="0">
                <a:solidFill>
                  <a:prstClr val="black"/>
                </a:solidFill>
              </a:rPr>
              <a:t>Основная задача: </a:t>
            </a:r>
            <a:r>
              <a:rPr lang="ru-RU" sz="2000" dirty="0" smtClean="0">
                <a:solidFill>
                  <a:prstClr val="black"/>
                </a:solidFill>
              </a:rPr>
              <a:t>реализация функций РУМЦ на межрегиональном уровне</a:t>
            </a:r>
            <a:endParaRPr lang="ru-RU" sz="2000" b="1" dirty="0">
              <a:solidFill>
                <a:prstClr val="black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627648" y="4422666"/>
            <a:ext cx="5217438" cy="1460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ru-RU" sz="4400" b="1" dirty="0" smtClean="0">
                <a:solidFill>
                  <a:srgbClr val="00B7D7"/>
                </a:solidFill>
              </a:rPr>
              <a:t>Грант-3</a:t>
            </a:r>
          </a:p>
          <a:p>
            <a:pPr algn="ctr"/>
            <a:r>
              <a:rPr lang="ru-RU" sz="4400" b="1" dirty="0" smtClean="0">
                <a:solidFill>
                  <a:srgbClr val="00B7D7"/>
                </a:solidFill>
              </a:rPr>
              <a:t> на развитие РУМЦ</a:t>
            </a:r>
          </a:p>
        </p:txBody>
      </p:sp>
    </p:spTree>
    <p:extLst>
      <p:ext uri="{BB962C8B-B14F-4D97-AF65-F5344CB8AC3E}">
        <p14:creationId xmlns:p14="http://schemas.microsoft.com/office/powerpoint/2010/main" val="855269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7" name="Рисунок 6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372" t="37337" r="30068" b="4838"/>
            <a:stretch/>
          </p:blipFill>
          <p:spPr>
            <a:xfrm>
              <a:off x="0" y="0"/>
              <a:ext cx="2298700" cy="3073401"/>
            </a:xfrm>
            <a:prstGeom prst="rect">
              <a:avLst/>
            </a:prstGeom>
          </p:spPr>
        </p:pic>
        <p:pic>
          <p:nvPicPr>
            <p:cNvPr id="8" name="Рисунок 7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41250"/>
            <a:stretch/>
          </p:blipFill>
          <p:spPr>
            <a:xfrm flipH="1">
              <a:off x="8256000" y="4844852"/>
              <a:ext cx="3936000" cy="2013148"/>
            </a:xfrm>
            <a:prstGeom prst="rect">
              <a:avLst/>
            </a:prstGeom>
          </p:spPr>
        </p:pic>
      </p:grpSp>
      <p:sp>
        <p:nvSpPr>
          <p:cNvPr id="6" name="Прямоугольник 5"/>
          <p:cNvSpPr/>
          <p:nvPr/>
        </p:nvSpPr>
        <p:spPr>
          <a:xfrm>
            <a:off x="1054101" y="558800"/>
            <a:ext cx="10083800" cy="57531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rgbClr val="D5256F"/>
                </a:solidFill>
              </a:rPr>
              <a:t>Благодарю</a:t>
            </a:r>
          </a:p>
          <a:p>
            <a:pPr algn="ctr"/>
            <a:r>
              <a:rPr lang="ru-RU" sz="6600" b="1" dirty="0" smtClean="0">
                <a:solidFill>
                  <a:srgbClr val="D5256F"/>
                </a:solidFill>
              </a:rPr>
              <a:t>за внимание!</a:t>
            </a:r>
            <a:endParaRPr lang="en-US" sz="6600" b="1" dirty="0" smtClean="0">
              <a:solidFill>
                <a:srgbClr val="D5256F"/>
              </a:solidFill>
            </a:endParaRPr>
          </a:p>
          <a:p>
            <a:pPr algn="ctr"/>
            <a:endParaRPr lang="ru-RU" sz="2800" b="1" dirty="0" smtClean="0">
              <a:solidFill>
                <a:srgbClr val="D5256F"/>
              </a:solidFill>
            </a:endParaRPr>
          </a:p>
          <a:p>
            <a:pPr algn="ctr"/>
            <a:endParaRPr lang="ru-RU" sz="2400" b="1" dirty="0">
              <a:solidFill>
                <a:srgbClr val="D5256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4026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402428" y="260354"/>
            <a:ext cx="11580544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9pPr>
          </a:lstStyle>
          <a:p>
            <a:pPr algn="ctr">
              <a:buClrTx/>
              <a:buFontTx/>
              <a:buNone/>
            </a:pPr>
            <a:r>
              <a:rPr lang="ru-RU" sz="3200" b="1" dirty="0">
                <a:solidFill>
                  <a:srgbClr val="002060"/>
                </a:solidFill>
                <a:latin typeface="Franklin Gothic Medium Cond" pitchFamily="32" charset="0"/>
                <a:cs typeface="Times New Roman" pitchFamily="16" charset="0"/>
              </a:rPr>
              <a:t>Модель профессионального инклюзивного образования</a:t>
            </a:r>
          </a:p>
        </p:txBody>
      </p:sp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5321424" y="6249993"/>
            <a:ext cx="1547198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9pPr>
          </a:lstStyle>
          <a:p>
            <a:pPr algn="ctr">
              <a:buClrTx/>
              <a:buFontTx/>
              <a:buNone/>
            </a:pPr>
            <a:fld id="{790AE219-60F5-4180-A1D9-0C2413DE1D07}" type="slidenum">
              <a:rPr lang="ru-RU" sz="1000">
                <a:solidFill>
                  <a:srgbClr val="073E87"/>
                </a:solidFill>
              </a:rPr>
              <a:pPr algn="ctr">
                <a:buClrTx/>
                <a:buFontTx/>
                <a:buNone/>
              </a:pPr>
              <a:t>3</a:t>
            </a:fld>
            <a:endParaRPr lang="ru-RU" sz="1000">
              <a:solidFill>
                <a:srgbClr val="073E87"/>
              </a:solidFill>
            </a:endParaRP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2477080" y="1851030"/>
            <a:ext cx="9300771" cy="4627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3316" name="AutoShape 4"/>
          <p:cNvSpPr>
            <a:spLocks noChangeArrowheads="1"/>
          </p:cNvSpPr>
          <p:nvPr/>
        </p:nvSpPr>
        <p:spPr bwMode="auto">
          <a:xfrm>
            <a:off x="380939" y="5516563"/>
            <a:ext cx="1701527" cy="1204912"/>
          </a:xfrm>
          <a:prstGeom prst="cube">
            <a:avLst>
              <a:gd name="adj" fmla="val 25000"/>
            </a:avLst>
          </a:prstGeom>
          <a:solidFill>
            <a:srgbClr val="FF9900"/>
          </a:solidFill>
          <a:ln w="9360" cap="sq">
            <a:solidFill>
              <a:srgbClr val="3465A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400" b="1">
                <a:solidFill>
                  <a:srgbClr val="000000"/>
                </a:solidFill>
                <a:latin typeface="Franklin Gothic Medium Cond" pitchFamily="32" charset="0"/>
              </a:rPr>
              <a:t>Нормативно-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400" b="1">
                <a:solidFill>
                  <a:srgbClr val="000000"/>
                </a:solidFill>
                <a:latin typeface="Franklin Gothic Medium Cond" pitchFamily="32" charset="0"/>
              </a:rPr>
              <a:t>правовое 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400" b="1">
                <a:solidFill>
                  <a:srgbClr val="000000"/>
                </a:solidFill>
                <a:latin typeface="Franklin Gothic Medium Cond" pitchFamily="32" charset="0"/>
              </a:rPr>
              <a:t>обеспечение </a:t>
            </a:r>
          </a:p>
        </p:txBody>
      </p:sp>
      <p:sp>
        <p:nvSpPr>
          <p:cNvPr id="13317" name="AutoShape 5"/>
          <p:cNvSpPr>
            <a:spLocks noChangeArrowheads="1"/>
          </p:cNvSpPr>
          <p:nvPr/>
        </p:nvSpPr>
        <p:spPr bwMode="auto">
          <a:xfrm>
            <a:off x="2195774" y="5516563"/>
            <a:ext cx="1701528" cy="1187450"/>
          </a:xfrm>
          <a:prstGeom prst="cube">
            <a:avLst>
              <a:gd name="adj" fmla="val 25000"/>
            </a:avLst>
          </a:prstGeom>
          <a:solidFill>
            <a:srgbClr val="FF9900"/>
          </a:solidFill>
          <a:ln w="9360" cap="sq">
            <a:solidFill>
              <a:srgbClr val="3465A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400" b="1">
                <a:solidFill>
                  <a:srgbClr val="000000"/>
                </a:solidFill>
                <a:latin typeface="Franklin Gothic Medium Cond" pitchFamily="32" charset="0"/>
              </a:rPr>
              <a:t>Финансовое 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400" b="1">
                <a:solidFill>
                  <a:srgbClr val="000000"/>
                </a:solidFill>
                <a:latin typeface="Franklin Gothic Medium Cond" pitchFamily="32" charset="0"/>
              </a:rPr>
              <a:t>обеспечение</a:t>
            </a:r>
          </a:p>
        </p:txBody>
      </p:sp>
      <p:sp>
        <p:nvSpPr>
          <p:cNvPr id="13318" name="AutoShape 6"/>
          <p:cNvSpPr>
            <a:spLocks noChangeArrowheads="1"/>
          </p:cNvSpPr>
          <p:nvPr/>
        </p:nvSpPr>
        <p:spPr bwMode="auto">
          <a:xfrm>
            <a:off x="3989117" y="5516568"/>
            <a:ext cx="1771855" cy="1150937"/>
          </a:xfrm>
          <a:prstGeom prst="cube">
            <a:avLst>
              <a:gd name="adj" fmla="val 25000"/>
            </a:avLst>
          </a:prstGeom>
          <a:solidFill>
            <a:srgbClr val="FF9900"/>
          </a:solidFill>
          <a:ln w="9360" cap="sq">
            <a:solidFill>
              <a:srgbClr val="3465A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400" b="1">
                <a:solidFill>
                  <a:srgbClr val="000000"/>
                </a:solidFill>
                <a:latin typeface="Franklin Gothic Medium Cond" pitchFamily="32" charset="0"/>
              </a:rPr>
              <a:t>Кадровое 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400" b="1">
                <a:solidFill>
                  <a:srgbClr val="000000"/>
                </a:solidFill>
                <a:latin typeface="Franklin Gothic Medium Cond" pitchFamily="32" charset="0"/>
              </a:rPr>
              <a:t>обеспечение</a:t>
            </a:r>
          </a:p>
        </p:txBody>
      </p:sp>
      <p:sp>
        <p:nvSpPr>
          <p:cNvPr id="13319" name="AutoShape 7"/>
          <p:cNvSpPr>
            <a:spLocks noChangeArrowheads="1"/>
          </p:cNvSpPr>
          <p:nvPr/>
        </p:nvSpPr>
        <p:spPr bwMode="auto">
          <a:xfrm>
            <a:off x="5987582" y="5491163"/>
            <a:ext cx="1762087" cy="1123950"/>
          </a:xfrm>
          <a:prstGeom prst="cube">
            <a:avLst>
              <a:gd name="adj" fmla="val 25000"/>
            </a:avLst>
          </a:prstGeom>
          <a:solidFill>
            <a:srgbClr val="FF9900"/>
          </a:solidFill>
          <a:ln w="9360" cap="sq">
            <a:solidFill>
              <a:srgbClr val="3465A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400" b="1">
                <a:solidFill>
                  <a:srgbClr val="000000"/>
                </a:solidFill>
                <a:latin typeface="Franklin Gothic Medium Cond" pitchFamily="32" charset="0"/>
              </a:rPr>
              <a:t>Материально-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400" b="1">
                <a:solidFill>
                  <a:srgbClr val="000000"/>
                </a:solidFill>
                <a:latin typeface="Franklin Gothic Medium Cond" pitchFamily="32" charset="0"/>
              </a:rPr>
              <a:t>Техническое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400" b="1">
                <a:solidFill>
                  <a:srgbClr val="000000"/>
                </a:solidFill>
                <a:latin typeface="Franklin Gothic Medium Cond" pitchFamily="32" charset="0"/>
              </a:rPr>
              <a:t>обеспечение</a:t>
            </a:r>
          </a:p>
        </p:txBody>
      </p:sp>
      <p:sp>
        <p:nvSpPr>
          <p:cNvPr id="13320" name="AutoShape 8"/>
          <p:cNvSpPr>
            <a:spLocks noChangeArrowheads="1"/>
          </p:cNvSpPr>
          <p:nvPr/>
        </p:nvSpPr>
        <p:spPr bwMode="auto">
          <a:xfrm>
            <a:off x="7898135" y="5518155"/>
            <a:ext cx="1832414" cy="1096963"/>
          </a:xfrm>
          <a:prstGeom prst="cube">
            <a:avLst>
              <a:gd name="adj" fmla="val 25000"/>
            </a:avLst>
          </a:prstGeom>
          <a:solidFill>
            <a:srgbClr val="FF9900"/>
          </a:solidFill>
          <a:ln w="9360" cap="sq">
            <a:solidFill>
              <a:srgbClr val="3465A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300" b="1">
                <a:solidFill>
                  <a:srgbClr val="000000"/>
                </a:solidFill>
                <a:latin typeface="Franklin Gothic Medium Cond" pitchFamily="32" charset="0"/>
              </a:rPr>
              <a:t>      Организационно-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400" b="1">
                <a:solidFill>
                  <a:srgbClr val="000000"/>
                </a:solidFill>
                <a:latin typeface="Franklin Gothic Medium Cond" pitchFamily="32" charset="0"/>
              </a:rPr>
              <a:t> методическое 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400" b="1">
                <a:solidFill>
                  <a:srgbClr val="000000"/>
                </a:solidFill>
                <a:latin typeface="Franklin Gothic Medium Cond" pitchFamily="32" charset="0"/>
              </a:rPr>
              <a:t>обеспечение</a:t>
            </a:r>
          </a:p>
        </p:txBody>
      </p:sp>
      <p:sp>
        <p:nvSpPr>
          <p:cNvPr id="13321" name="AutoShape 9"/>
          <p:cNvSpPr>
            <a:spLocks noChangeArrowheads="1"/>
          </p:cNvSpPr>
          <p:nvPr/>
        </p:nvSpPr>
        <p:spPr bwMode="auto">
          <a:xfrm>
            <a:off x="9994275" y="5462593"/>
            <a:ext cx="1861718" cy="1152525"/>
          </a:xfrm>
          <a:prstGeom prst="cube">
            <a:avLst>
              <a:gd name="adj" fmla="val 25000"/>
            </a:avLst>
          </a:prstGeom>
          <a:solidFill>
            <a:srgbClr val="FF9900"/>
          </a:solidFill>
          <a:ln w="9360" cap="sq">
            <a:solidFill>
              <a:srgbClr val="3465A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400" b="1">
                <a:solidFill>
                  <a:srgbClr val="000000"/>
                </a:solidFill>
                <a:latin typeface="Franklin Gothic Medium Cond" pitchFamily="32" charset="0"/>
              </a:rPr>
              <a:t>Психолого-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400" b="1">
                <a:solidFill>
                  <a:srgbClr val="000000"/>
                </a:solidFill>
                <a:latin typeface="Franklin Gothic Medium Cond" pitchFamily="32" charset="0"/>
              </a:rPr>
              <a:t>педагогическое 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400" b="1">
                <a:solidFill>
                  <a:srgbClr val="000000"/>
                </a:solidFill>
                <a:latin typeface="Franklin Gothic Medium Cond" pitchFamily="32" charset="0"/>
              </a:rPr>
              <a:t>обеспечение</a:t>
            </a:r>
          </a:p>
        </p:txBody>
      </p:sp>
      <p:sp>
        <p:nvSpPr>
          <p:cNvPr id="13322" name="AutoShape 10"/>
          <p:cNvSpPr>
            <a:spLocks noChangeArrowheads="1"/>
          </p:cNvSpPr>
          <p:nvPr/>
        </p:nvSpPr>
        <p:spPr bwMode="auto">
          <a:xfrm>
            <a:off x="2102005" y="3933830"/>
            <a:ext cx="1887113" cy="1166813"/>
          </a:xfrm>
          <a:prstGeom prst="cube">
            <a:avLst>
              <a:gd name="adj" fmla="val 25000"/>
            </a:avLst>
          </a:prstGeom>
          <a:solidFill>
            <a:srgbClr val="92D050"/>
          </a:solidFill>
          <a:ln w="9360" cap="sq">
            <a:solidFill>
              <a:srgbClr val="0070C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000" b="1">
                <a:solidFill>
                  <a:srgbClr val="000000"/>
                </a:solidFill>
                <a:latin typeface="Franklin Gothic Medium Cond" pitchFamily="32" charset="0"/>
              </a:rPr>
              <a:t>БПОО</a:t>
            </a:r>
          </a:p>
        </p:txBody>
      </p:sp>
      <p:sp>
        <p:nvSpPr>
          <p:cNvPr id="13323" name="AutoShape 11"/>
          <p:cNvSpPr>
            <a:spLocks noChangeArrowheads="1"/>
          </p:cNvSpPr>
          <p:nvPr/>
        </p:nvSpPr>
        <p:spPr bwMode="auto">
          <a:xfrm>
            <a:off x="7749666" y="3871918"/>
            <a:ext cx="1914462" cy="1290637"/>
          </a:xfrm>
          <a:prstGeom prst="cube">
            <a:avLst>
              <a:gd name="adj" fmla="val 25000"/>
            </a:avLst>
          </a:prstGeom>
          <a:solidFill>
            <a:srgbClr val="92D050"/>
          </a:solidFill>
          <a:ln w="9360" cap="sq">
            <a:solidFill>
              <a:srgbClr val="0070C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>
                <a:solidFill>
                  <a:srgbClr val="000000"/>
                </a:solidFill>
                <a:latin typeface="Franklin Gothic Medium Cond" pitchFamily="32" charset="0"/>
              </a:rPr>
              <a:t> </a:t>
            </a:r>
            <a:r>
              <a:rPr lang="ru-RU" b="1">
                <a:solidFill>
                  <a:srgbClr val="000000"/>
                </a:solidFill>
                <a:latin typeface="Franklin Gothic Medium Cond" pitchFamily="32" charset="0"/>
              </a:rPr>
              <a:t>РУМЦ</a:t>
            </a:r>
          </a:p>
        </p:txBody>
      </p:sp>
      <p:sp>
        <p:nvSpPr>
          <p:cNvPr id="13324" name="AutoShape 12"/>
          <p:cNvSpPr>
            <a:spLocks noChangeArrowheads="1"/>
          </p:cNvSpPr>
          <p:nvPr/>
        </p:nvSpPr>
        <p:spPr bwMode="auto">
          <a:xfrm>
            <a:off x="4973695" y="1052513"/>
            <a:ext cx="2924439" cy="1223962"/>
          </a:xfrm>
          <a:prstGeom prst="cube">
            <a:avLst>
              <a:gd name="adj" fmla="val 25000"/>
            </a:avLst>
          </a:prstGeom>
          <a:solidFill>
            <a:srgbClr val="5BBAF6"/>
          </a:solidFill>
          <a:ln w="9360" cap="sq">
            <a:solidFill>
              <a:srgbClr val="3465A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600" b="1">
                <a:solidFill>
                  <a:srgbClr val="000000"/>
                </a:solidFill>
                <a:latin typeface="Franklin Gothic Medium Cond" pitchFamily="32" charset="0"/>
              </a:rPr>
              <a:t>Профессиональное 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600" b="1">
                <a:solidFill>
                  <a:srgbClr val="000000"/>
                </a:solidFill>
                <a:latin typeface="Franklin Gothic Medium Cond" pitchFamily="32" charset="0"/>
              </a:rPr>
              <a:t>инклюзивное 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600" b="1">
                <a:solidFill>
                  <a:srgbClr val="000000"/>
                </a:solidFill>
                <a:latin typeface="Franklin Gothic Medium Cond" pitchFamily="32" charset="0"/>
              </a:rPr>
              <a:t>образование</a:t>
            </a:r>
          </a:p>
        </p:txBody>
      </p:sp>
      <p:sp>
        <p:nvSpPr>
          <p:cNvPr id="13325" name="AutoShape 13"/>
          <p:cNvSpPr>
            <a:spLocks noChangeArrowheads="1"/>
          </p:cNvSpPr>
          <p:nvPr/>
        </p:nvSpPr>
        <p:spPr bwMode="auto">
          <a:xfrm>
            <a:off x="4963928" y="3951293"/>
            <a:ext cx="1816786" cy="1195387"/>
          </a:xfrm>
          <a:prstGeom prst="cube">
            <a:avLst>
              <a:gd name="adj" fmla="val 25000"/>
            </a:avLst>
          </a:prstGeom>
          <a:solidFill>
            <a:srgbClr val="92D050"/>
          </a:solidFill>
          <a:ln w="9360" cap="sq">
            <a:solidFill>
              <a:srgbClr val="0070C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dirty="0">
              <a:solidFill>
                <a:srgbClr val="FFFFFF"/>
              </a:solidFill>
              <a:latin typeface="Franklin Gothic Medium Cond" pitchFamily="32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 dirty="0">
                <a:solidFill>
                  <a:srgbClr val="000000"/>
                </a:solidFill>
                <a:latin typeface="Franklin Gothic Medium Cond" pitchFamily="32" charset="0"/>
              </a:rPr>
              <a:t>ПОО</a:t>
            </a:r>
          </a:p>
        </p:txBody>
      </p:sp>
      <p:sp>
        <p:nvSpPr>
          <p:cNvPr id="13326" name="AutoShape 14"/>
          <p:cNvSpPr>
            <a:spLocks noChangeArrowheads="1"/>
          </p:cNvSpPr>
          <p:nvPr/>
        </p:nvSpPr>
        <p:spPr bwMode="auto">
          <a:xfrm>
            <a:off x="1969162" y="2060575"/>
            <a:ext cx="1799204" cy="1296988"/>
          </a:xfrm>
          <a:prstGeom prst="cube">
            <a:avLst>
              <a:gd name="adj" fmla="val 25000"/>
            </a:avLst>
          </a:prstGeom>
          <a:solidFill>
            <a:srgbClr val="92D050"/>
          </a:solidFill>
          <a:ln w="9360" cap="sq">
            <a:solidFill>
              <a:srgbClr val="0070C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400" b="1">
                <a:solidFill>
                  <a:srgbClr val="000000"/>
                </a:solidFill>
                <a:latin typeface="Franklin Gothic Medium Cond" pitchFamily="32" charset="0"/>
              </a:rPr>
              <a:t>Социальные партнеры, работодатели </a:t>
            </a:r>
          </a:p>
        </p:txBody>
      </p:sp>
      <p:sp>
        <p:nvSpPr>
          <p:cNvPr id="13327" name="AutoShape 15"/>
          <p:cNvSpPr>
            <a:spLocks noChangeArrowheads="1"/>
          </p:cNvSpPr>
          <p:nvPr/>
        </p:nvSpPr>
        <p:spPr bwMode="auto">
          <a:xfrm>
            <a:off x="8845601" y="1978025"/>
            <a:ext cx="1904695" cy="1258888"/>
          </a:xfrm>
          <a:prstGeom prst="cube">
            <a:avLst>
              <a:gd name="adj" fmla="val 25000"/>
            </a:avLst>
          </a:prstGeom>
          <a:solidFill>
            <a:srgbClr val="92D050"/>
          </a:solidFill>
          <a:ln w="9360" cap="sq">
            <a:solidFill>
              <a:srgbClr val="0070C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400" b="1">
                <a:solidFill>
                  <a:srgbClr val="000000"/>
                </a:solidFill>
                <a:latin typeface="Franklin Gothic Medium Cond" pitchFamily="32" charset="0"/>
              </a:rPr>
              <a:t>Общественные организации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1400" b="1">
              <a:solidFill>
                <a:srgbClr val="000000"/>
              </a:solidFill>
              <a:latin typeface="Franklin Gothic Medium Cond" pitchFamily="32" charset="0"/>
            </a:endParaRPr>
          </a:p>
        </p:txBody>
      </p:sp>
      <p:sp>
        <p:nvSpPr>
          <p:cNvPr id="13328" name="AutoShape 16"/>
          <p:cNvSpPr>
            <a:spLocks noChangeArrowheads="1"/>
          </p:cNvSpPr>
          <p:nvPr/>
        </p:nvSpPr>
        <p:spPr bwMode="auto">
          <a:xfrm>
            <a:off x="4016465" y="4132268"/>
            <a:ext cx="759925" cy="280987"/>
          </a:xfrm>
          <a:prstGeom prst="leftRightArrow">
            <a:avLst>
              <a:gd name="adj1" fmla="val 50000"/>
              <a:gd name="adj2" fmla="val 49887"/>
            </a:avLst>
          </a:prstGeom>
          <a:solidFill>
            <a:srgbClr val="00B8FF"/>
          </a:solidFill>
          <a:ln w="9360" cap="sq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3329" name="AutoShape 17"/>
          <p:cNvSpPr>
            <a:spLocks noChangeArrowheads="1"/>
          </p:cNvSpPr>
          <p:nvPr/>
        </p:nvSpPr>
        <p:spPr bwMode="auto">
          <a:xfrm>
            <a:off x="6981927" y="4132268"/>
            <a:ext cx="672015" cy="307975"/>
          </a:xfrm>
          <a:prstGeom prst="leftRightArrow">
            <a:avLst>
              <a:gd name="adj1" fmla="val 50000"/>
              <a:gd name="adj2" fmla="val 49929"/>
            </a:avLst>
          </a:prstGeom>
          <a:solidFill>
            <a:srgbClr val="00B0F0"/>
          </a:solidFill>
          <a:ln w="9360" cap="sq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pic>
        <p:nvPicPr>
          <p:cNvPr id="13330" name="Picture 1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1049" y="3230568"/>
            <a:ext cx="713039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3331" name="Picture 1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0195" y="3279780"/>
            <a:ext cx="892765" cy="67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3332" name="AutoShape 20"/>
          <p:cNvSpPr>
            <a:spLocks noChangeArrowheads="1"/>
          </p:cNvSpPr>
          <p:nvPr/>
        </p:nvSpPr>
        <p:spPr bwMode="auto">
          <a:xfrm>
            <a:off x="3897299" y="2906718"/>
            <a:ext cx="4786156" cy="287337"/>
          </a:xfrm>
          <a:prstGeom prst="leftRightArrow">
            <a:avLst>
              <a:gd name="adj1" fmla="val 50000"/>
              <a:gd name="adj2" fmla="val 50133"/>
            </a:avLst>
          </a:prstGeom>
          <a:solidFill>
            <a:srgbClr val="00B0F0"/>
          </a:solidFill>
          <a:ln w="9360" cap="sq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3333" name="AutoShape 21"/>
          <p:cNvSpPr>
            <a:spLocks noChangeArrowheads="1"/>
          </p:cNvSpPr>
          <p:nvPr/>
        </p:nvSpPr>
        <p:spPr bwMode="auto">
          <a:xfrm>
            <a:off x="6007115" y="2363793"/>
            <a:ext cx="525500" cy="485775"/>
          </a:xfrm>
          <a:prstGeom prst="upArrow">
            <a:avLst>
              <a:gd name="adj1" fmla="val 50000"/>
              <a:gd name="adj2" fmla="val 49942"/>
            </a:avLst>
          </a:prstGeom>
          <a:solidFill>
            <a:srgbClr val="00B8FF"/>
          </a:solidFill>
          <a:ln w="9360" cap="sq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3334" name="AutoShape 22"/>
          <p:cNvSpPr>
            <a:spLocks noChangeArrowheads="1"/>
          </p:cNvSpPr>
          <p:nvPr/>
        </p:nvSpPr>
        <p:spPr bwMode="auto">
          <a:xfrm>
            <a:off x="6186840" y="5146675"/>
            <a:ext cx="306704" cy="344488"/>
          </a:xfrm>
          <a:prstGeom prst="upArrow">
            <a:avLst>
              <a:gd name="adj1" fmla="val 50000"/>
              <a:gd name="adj2" fmla="val 50321"/>
            </a:avLst>
          </a:prstGeom>
          <a:solidFill>
            <a:srgbClr val="00B8FF"/>
          </a:solidFill>
          <a:ln w="9360" cap="sq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pic>
        <p:nvPicPr>
          <p:cNvPr id="13335" name="Picture 2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3695" y="5172080"/>
            <a:ext cx="351636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3336" name="Picture 2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3757" y="5162555"/>
            <a:ext cx="351636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8831763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9" name="Рисунок 8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372" t="37337" r="30068" b="4838"/>
            <a:stretch/>
          </p:blipFill>
          <p:spPr>
            <a:xfrm>
              <a:off x="0" y="0"/>
              <a:ext cx="2298700" cy="3073401"/>
            </a:xfrm>
            <a:prstGeom prst="rect">
              <a:avLst/>
            </a:prstGeom>
          </p:spPr>
        </p:pic>
        <p:pic>
          <p:nvPicPr>
            <p:cNvPr id="10" name="Рисунок 9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41250"/>
            <a:stretch/>
          </p:blipFill>
          <p:spPr>
            <a:xfrm flipH="1">
              <a:off x="8256000" y="4844852"/>
              <a:ext cx="3936000" cy="2013148"/>
            </a:xfrm>
            <a:prstGeom prst="rect">
              <a:avLst/>
            </a:prstGeom>
          </p:spPr>
        </p:pic>
      </p:grpSp>
      <p:sp>
        <p:nvSpPr>
          <p:cNvPr id="6" name="Прямоугольник 5"/>
          <p:cNvSpPr/>
          <p:nvPr/>
        </p:nvSpPr>
        <p:spPr>
          <a:xfrm>
            <a:off x="2510971" y="296870"/>
            <a:ext cx="7170058" cy="9715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D5256F"/>
                </a:solidFill>
              </a:rPr>
              <a:t>Направления деятельности РУМЦ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434663" y="1387367"/>
            <a:ext cx="3941380" cy="51737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180000" rtlCol="0" anchor="t"/>
          <a:lstStyle/>
          <a:p>
            <a:pPr marL="363538" indent="-363538">
              <a:buFont typeface="Wingdings" panose="05000000000000000000" pitchFamily="2" charset="2"/>
              <a:buChar char="§"/>
            </a:pPr>
            <a:endParaRPr lang="ru-RU" sz="3200" b="1" dirty="0" smtClean="0">
              <a:solidFill>
                <a:prstClr val="black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376046" y="1120789"/>
            <a:ext cx="6463861" cy="46991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180000" rtlCol="0" anchor="t"/>
          <a:lstStyle/>
          <a:p>
            <a:pPr marL="363538" indent="-363538">
              <a:buFont typeface="Wingdings" panose="05000000000000000000" pitchFamily="2" charset="2"/>
              <a:buChar char="§"/>
            </a:pPr>
            <a:endParaRPr lang="ru-RU" sz="3000" dirty="0" smtClean="0">
              <a:solidFill>
                <a:prstClr val="black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1139069" y="5600708"/>
            <a:ext cx="1052933" cy="9715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2" name="Стрелка вправо 1"/>
          <p:cNvSpPr/>
          <p:nvPr/>
        </p:nvSpPr>
        <p:spPr>
          <a:xfrm>
            <a:off x="5880538" y="-961697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2" name="AutoShape 11"/>
          <p:cNvSpPr>
            <a:spLocks noChangeArrowheads="1"/>
          </p:cNvSpPr>
          <p:nvPr/>
        </p:nvSpPr>
        <p:spPr bwMode="auto">
          <a:xfrm>
            <a:off x="1149349" y="2581281"/>
            <a:ext cx="1914462" cy="1290637"/>
          </a:xfrm>
          <a:prstGeom prst="cube">
            <a:avLst>
              <a:gd name="adj" fmla="val 25000"/>
            </a:avLst>
          </a:prstGeom>
          <a:solidFill>
            <a:srgbClr val="92D050"/>
          </a:solidFill>
          <a:ln w="9360" cap="sq">
            <a:solidFill>
              <a:srgbClr val="0070C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dirty="0">
                <a:solidFill>
                  <a:srgbClr val="000000"/>
                </a:solidFill>
                <a:latin typeface="Franklin Gothic Medium Cond" pitchFamily="32" charset="0"/>
              </a:rPr>
              <a:t> </a:t>
            </a:r>
            <a:r>
              <a:rPr lang="ru-RU" b="1" dirty="0">
                <a:solidFill>
                  <a:srgbClr val="000000"/>
                </a:solidFill>
                <a:latin typeface="Franklin Gothic Medium Cond" pitchFamily="32" charset="0"/>
              </a:rPr>
              <a:t>РУМЦ</a:t>
            </a:r>
          </a:p>
        </p:txBody>
      </p:sp>
      <p:sp>
        <p:nvSpPr>
          <p:cNvPr id="14" name="AutoShape 11"/>
          <p:cNvSpPr>
            <a:spLocks noChangeArrowheads="1"/>
          </p:cNvSpPr>
          <p:nvPr/>
        </p:nvSpPr>
        <p:spPr bwMode="auto">
          <a:xfrm>
            <a:off x="7749666" y="3871918"/>
            <a:ext cx="1914462" cy="1290637"/>
          </a:xfrm>
          <a:prstGeom prst="cube">
            <a:avLst>
              <a:gd name="adj" fmla="val 25000"/>
            </a:avLst>
          </a:prstGeom>
          <a:solidFill>
            <a:srgbClr val="92D050"/>
          </a:solidFill>
          <a:ln w="9360" cap="sq">
            <a:solidFill>
              <a:srgbClr val="0070C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>
                <a:solidFill>
                  <a:srgbClr val="000000"/>
                </a:solidFill>
                <a:latin typeface="Franklin Gothic Medium Cond" pitchFamily="32" charset="0"/>
              </a:rPr>
              <a:t> </a:t>
            </a:r>
            <a:r>
              <a:rPr lang="ru-RU" b="1">
                <a:solidFill>
                  <a:srgbClr val="000000"/>
                </a:solidFill>
                <a:latin typeface="Franklin Gothic Medium Cond" pitchFamily="32" charset="0"/>
              </a:rPr>
              <a:t>РУМЦ</a:t>
            </a:r>
          </a:p>
        </p:txBody>
      </p:sp>
      <p:sp>
        <p:nvSpPr>
          <p:cNvPr id="15" name="AutoShape 20"/>
          <p:cNvSpPr>
            <a:spLocks noChangeArrowheads="1"/>
          </p:cNvSpPr>
          <p:nvPr/>
        </p:nvSpPr>
        <p:spPr bwMode="auto">
          <a:xfrm>
            <a:off x="3897299" y="2906718"/>
            <a:ext cx="4786156" cy="287337"/>
          </a:xfrm>
          <a:prstGeom prst="leftRightArrow">
            <a:avLst>
              <a:gd name="adj1" fmla="val 50000"/>
              <a:gd name="adj2" fmla="val 50133"/>
            </a:avLst>
          </a:prstGeom>
          <a:solidFill>
            <a:srgbClr val="00B0F0"/>
          </a:solidFill>
          <a:ln w="9360" cap="sq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712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9" name="Рисунок 8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372" t="37337" r="30068" b="4838"/>
            <a:stretch/>
          </p:blipFill>
          <p:spPr>
            <a:xfrm>
              <a:off x="0" y="0"/>
              <a:ext cx="2298700" cy="3073401"/>
            </a:xfrm>
            <a:prstGeom prst="rect">
              <a:avLst/>
            </a:prstGeom>
          </p:spPr>
        </p:pic>
        <p:pic>
          <p:nvPicPr>
            <p:cNvPr id="10" name="Рисунок 9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41250"/>
            <a:stretch/>
          </p:blipFill>
          <p:spPr>
            <a:xfrm flipH="1">
              <a:off x="8256000" y="4844852"/>
              <a:ext cx="3936000" cy="2013148"/>
            </a:xfrm>
            <a:prstGeom prst="rect">
              <a:avLst/>
            </a:prstGeom>
          </p:spPr>
        </p:pic>
      </p:grpSp>
      <p:sp>
        <p:nvSpPr>
          <p:cNvPr id="6" name="Прямоугольник 5"/>
          <p:cNvSpPr/>
          <p:nvPr/>
        </p:nvSpPr>
        <p:spPr>
          <a:xfrm>
            <a:off x="2510971" y="296870"/>
            <a:ext cx="7170058" cy="9715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D5256F"/>
                </a:solidFill>
              </a:rPr>
              <a:t>Направления деятельности </a:t>
            </a:r>
            <a:r>
              <a:rPr lang="ru-RU" sz="3200" b="1" dirty="0" smtClean="0">
                <a:solidFill>
                  <a:srgbClr val="D5256F"/>
                </a:solidFill>
              </a:rPr>
              <a:t>РУМЦ</a:t>
            </a:r>
            <a:endParaRPr lang="ru-RU" sz="3200" b="1" dirty="0">
              <a:solidFill>
                <a:srgbClr val="D5256F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149354" y="1387367"/>
            <a:ext cx="4946649" cy="51737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180000" rtlCol="0" anchor="t"/>
          <a:lstStyle/>
          <a:p>
            <a:pPr marL="363538" indent="-363538">
              <a:buFont typeface="Wingdings" panose="05000000000000000000" pitchFamily="2" charset="2"/>
              <a:buChar char="§"/>
            </a:pPr>
            <a:endParaRPr lang="ru-RU" sz="3200" b="1" dirty="0" smtClean="0">
              <a:solidFill>
                <a:schemeClr val="tx1"/>
              </a:solidFill>
            </a:endParaRPr>
          </a:p>
          <a:p>
            <a:r>
              <a:rPr lang="ru-RU" sz="3200" b="1" dirty="0" err="1" smtClean="0">
                <a:solidFill>
                  <a:schemeClr val="tx1"/>
                </a:solidFill>
              </a:rPr>
              <a:t>учебно</a:t>
            </a:r>
            <a:r>
              <a:rPr lang="ru-RU" sz="3200" b="1" dirty="0" smtClean="0">
                <a:solidFill>
                  <a:schemeClr val="tx1"/>
                </a:solidFill>
              </a:rPr>
              <a:t>–методическое, консалтинговое </a:t>
            </a:r>
            <a:r>
              <a:rPr lang="ru-RU" sz="3200" b="1" dirty="0" smtClean="0">
                <a:solidFill>
                  <a:schemeClr val="tx1"/>
                </a:solidFill>
              </a:rPr>
              <a:t>и </a:t>
            </a:r>
            <a:r>
              <a:rPr lang="ru-RU" sz="3200" b="1" dirty="0" smtClean="0">
                <a:solidFill>
                  <a:schemeClr val="tx1"/>
                </a:solidFill>
              </a:rPr>
              <a:t>информационно-аналитическое сопровождение</a:t>
            </a:r>
            <a:endParaRPr lang="ru-RU" sz="3200" b="1" dirty="0" smtClean="0">
              <a:solidFill>
                <a:schemeClr val="tx1"/>
              </a:solidFill>
            </a:endParaRPr>
          </a:p>
          <a:p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096003" y="1628774"/>
            <a:ext cx="5040313" cy="49323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180000" rtlCol="0" anchor="t"/>
          <a:lstStyle/>
          <a:p>
            <a:pPr marL="363538" indent="-363538">
              <a:buFont typeface="Wingdings" panose="05000000000000000000" pitchFamily="2" charset="2"/>
              <a:buChar char="§"/>
            </a:pPr>
            <a:r>
              <a:rPr lang="ru-RU" sz="3200" dirty="0" smtClean="0">
                <a:solidFill>
                  <a:schemeClr val="tx1"/>
                </a:solidFill>
              </a:rPr>
              <a:t>Методическое</a:t>
            </a:r>
          </a:p>
          <a:p>
            <a:endParaRPr lang="ru-RU" sz="3200" dirty="0" smtClean="0">
              <a:solidFill>
                <a:schemeClr val="tx1"/>
              </a:solidFill>
            </a:endParaRPr>
          </a:p>
          <a:p>
            <a:pPr marL="363538" indent="-363538">
              <a:buFont typeface="Wingdings" panose="05000000000000000000" pitchFamily="2" charset="2"/>
              <a:buChar char="§"/>
            </a:pPr>
            <a:r>
              <a:rPr lang="ru-RU" sz="3200" dirty="0" smtClean="0">
                <a:solidFill>
                  <a:schemeClr val="tx1"/>
                </a:solidFill>
              </a:rPr>
              <a:t>Образовательное</a:t>
            </a:r>
          </a:p>
          <a:p>
            <a:endParaRPr lang="ru-RU" sz="3200" dirty="0" smtClean="0">
              <a:solidFill>
                <a:schemeClr val="tx1"/>
              </a:solidFill>
            </a:endParaRPr>
          </a:p>
          <a:p>
            <a:pPr marL="363538" indent="-363538">
              <a:buFont typeface="Wingdings" panose="05000000000000000000" pitchFamily="2" charset="2"/>
              <a:buChar char="§"/>
            </a:pPr>
            <a:r>
              <a:rPr lang="ru-RU" sz="3200" dirty="0" smtClean="0">
                <a:solidFill>
                  <a:schemeClr val="tx1"/>
                </a:solidFill>
              </a:rPr>
              <a:t>Консалтинговое сопровождение</a:t>
            </a:r>
            <a:endParaRPr lang="ru-RU" sz="30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1139069" y="5600708"/>
            <a:ext cx="1052933" cy="9715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2" name="Стрелка вправо 1"/>
          <p:cNvSpPr/>
          <p:nvPr/>
        </p:nvSpPr>
        <p:spPr>
          <a:xfrm>
            <a:off x="5880538" y="-961697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7097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9" name="Рисунок 8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372" t="37337" r="30068" b="4838"/>
            <a:stretch/>
          </p:blipFill>
          <p:spPr>
            <a:xfrm>
              <a:off x="0" y="0"/>
              <a:ext cx="2298700" cy="3073401"/>
            </a:xfrm>
            <a:prstGeom prst="rect">
              <a:avLst/>
            </a:prstGeom>
          </p:spPr>
        </p:pic>
        <p:pic>
          <p:nvPicPr>
            <p:cNvPr id="10" name="Рисунок 9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41250"/>
            <a:stretch/>
          </p:blipFill>
          <p:spPr>
            <a:xfrm flipH="1">
              <a:off x="8256000" y="4844852"/>
              <a:ext cx="3936000" cy="2013148"/>
            </a:xfrm>
            <a:prstGeom prst="rect">
              <a:avLst/>
            </a:prstGeom>
          </p:spPr>
        </p:pic>
      </p:grpSp>
      <p:sp>
        <p:nvSpPr>
          <p:cNvPr id="6" name="Прямоугольник 5"/>
          <p:cNvSpPr/>
          <p:nvPr/>
        </p:nvSpPr>
        <p:spPr>
          <a:xfrm>
            <a:off x="2510971" y="296870"/>
            <a:ext cx="7170058" cy="9715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D5256F"/>
                </a:solidFill>
              </a:rPr>
              <a:t>Направления деятельности РУМЦ</a:t>
            </a:r>
            <a:endParaRPr lang="ru-RU" sz="3200" b="1" dirty="0">
              <a:solidFill>
                <a:srgbClr val="D5256F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355834" y="1387367"/>
            <a:ext cx="4740166" cy="51737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180000" rtlCol="0" anchor="t"/>
          <a:lstStyle/>
          <a:p>
            <a:pPr marL="363538" indent="-363538">
              <a:buFont typeface="Wingdings" panose="05000000000000000000" pitchFamily="2" charset="2"/>
              <a:buChar char="§"/>
            </a:pPr>
            <a:endParaRPr lang="ru-RU" sz="3200" b="1" dirty="0" smtClean="0">
              <a:solidFill>
                <a:prstClr val="black"/>
              </a:solidFill>
            </a:endParaRPr>
          </a:p>
          <a:p>
            <a:r>
              <a:rPr lang="ru-RU" sz="3200" b="1" dirty="0" smtClean="0">
                <a:solidFill>
                  <a:srgbClr val="D5256F"/>
                </a:solidFill>
              </a:rPr>
              <a:t>2 Отдел</a:t>
            </a:r>
            <a:r>
              <a:rPr lang="ru-RU" sz="3200" b="1" dirty="0" smtClean="0">
                <a:solidFill>
                  <a:prstClr val="black"/>
                </a:solidFill>
              </a:rPr>
              <a:t> </a:t>
            </a:r>
          </a:p>
          <a:p>
            <a:r>
              <a:rPr lang="ru-RU" sz="3200" b="1" dirty="0" smtClean="0">
                <a:solidFill>
                  <a:schemeClr val="tx1"/>
                </a:solidFill>
              </a:rPr>
              <a:t>Дистанционного</a:t>
            </a:r>
          </a:p>
          <a:p>
            <a:r>
              <a:rPr lang="ru-RU" sz="3200" b="1" dirty="0" smtClean="0">
                <a:solidFill>
                  <a:schemeClr val="tx1"/>
                </a:solidFill>
              </a:rPr>
              <a:t>сопровождения</a:t>
            </a:r>
          </a:p>
          <a:p>
            <a:endParaRPr lang="ru-RU" sz="3200" b="1" dirty="0">
              <a:solidFill>
                <a:prstClr val="black"/>
              </a:solidFill>
            </a:endParaRPr>
          </a:p>
          <a:p>
            <a:r>
              <a:rPr lang="ru-RU" sz="3200" b="1" dirty="0" smtClean="0">
                <a:solidFill>
                  <a:srgbClr val="D5256F"/>
                </a:solidFill>
              </a:rPr>
              <a:t>Руководитель</a:t>
            </a:r>
          </a:p>
          <a:p>
            <a:r>
              <a:rPr lang="ru-RU" sz="3200" b="1" dirty="0" smtClean="0">
                <a:solidFill>
                  <a:prstClr val="black"/>
                </a:solidFill>
              </a:rPr>
              <a:t> Степаненко А.Е.</a:t>
            </a:r>
            <a:endParaRPr lang="ru-RU" sz="3000" dirty="0" smtClean="0">
              <a:solidFill>
                <a:prstClr val="black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096003" y="1387368"/>
            <a:ext cx="5040313" cy="46991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180000" rtlCol="0" anchor="t"/>
          <a:lstStyle/>
          <a:p>
            <a:pPr marL="363538" indent="-363538">
              <a:buFont typeface="Wingdings" panose="05000000000000000000" pitchFamily="2" charset="2"/>
              <a:buChar char="§"/>
            </a:pPr>
            <a:r>
              <a:rPr lang="ru-RU" sz="3200" dirty="0" smtClean="0">
                <a:solidFill>
                  <a:schemeClr val="tx1"/>
                </a:solidFill>
              </a:rPr>
              <a:t>сетевое </a:t>
            </a:r>
            <a:r>
              <a:rPr lang="ru-RU" sz="3200" dirty="0">
                <a:solidFill>
                  <a:schemeClr val="tx1"/>
                </a:solidFill>
              </a:rPr>
              <a:t>взаимодействие с </a:t>
            </a:r>
            <a:r>
              <a:rPr lang="ru-RU" sz="3200" dirty="0" smtClean="0">
                <a:solidFill>
                  <a:schemeClr val="tx1"/>
                </a:solidFill>
              </a:rPr>
              <a:t>ПОО</a:t>
            </a:r>
          </a:p>
          <a:p>
            <a:pPr marL="363538" indent="-363538">
              <a:buFont typeface="Wingdings" panose="05000000000000000000" pitchFamily="2" charset="2"/>
              <a:buChar char="§"/>
            </a:pPr>
            <a:r>
              <a:rPr lang="ru-RU" sz="3200" dirty="0" smtClean="0">
                <a:solidFill>
                  <a:schemeClr val="tx1"/>
                </a:solidFill>
              </a:rPr>
              <a:t>обеспечение </a:t>
            </a:r>
            <a:r>
              <a:rPr lang="ru-RU" sz="3200" dirty="0">
                <a:solidFill>
                  <a:schemeClr val="tx1"/>
                </a:solidFill>
              </a:rPr>
              <a:t>коллективного доступа </a:t>
            </a:r>
            <a:r>
              <a:rPr lang="ru-RU" sz="3200" dirty="0" smtClean="0">
                <a:solidFill>
                  <a:schemeClr val="tx1"/>
                </a:solidFill>
              </a:rPr>
              <a:t>ресурсам Центра</a:t>
            </a:r>
          </a:p>
          <a:p>
            <a:pPr marL="363538" indent="-363538">
              <a:buFont typeface="Wingdings" panose="05000000000000000000" pitchFamily="2" charset="2"/>
              <a:buChar char="§"/>
            </a:pPr>
            <a:r>
              <a:rPr lang="ru-RU" sz="3200" dirty="0" smtClean="0">
                <a:solidFill>
                  <a:schemeClr val="tx1"/>
                </a:solidFill>
              </a:rPr>
              <a:t>разработка </a:t>
            </a:r>
            <a:r>
              <a:rPr lang="ru-RU" sz="3200" dirty="0">
                <a:solidFill>
                  <a:schemeClr val="tx1"/>
                </a:solidFill>
              </a:rPr>
              <a:t>и сопровождение онлайн-курсов</a:t>
            </a:r>
            <a:endParaRPr lang="ru-RU" sz="30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1139069" y="5600708"/>
            <a:ext cx="1052933" cy="9715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2" name="Стрелка вправо 1"/>
          <p:cNvSpPr/>
          <p:nvPr/>
        </p:nvSpPr>
        <p:spPr>
          <a:xfrm>
            <a:off x="5880538" y="-961697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597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9" name="Рисунок 8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372" t="37337" r="30068" b="4838"/>
            <a:stretch/>
          </p:blipFill>
          <p:spPr>
            <a:xfrm>
              <a:off x="0" y="0"/>
              <a:ext cx="2298700" cy="3073401"/>
            </a:xfrm>
            <a:prstGeom prst="rect">
              <a:avLst/>
            </a:prstGeom>
          </p:spPr>
        </p:pic>
        <p:pic>
          <p:nvPicPr>
            <p:cNvPr id="10" name="Рисунок 9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41250"/>
            <a:stretch/>
          </p:blipFill>
          <p:spPr>
            <a:xfrm flipH="1">
              <a:off x="8256000" y="4844852"/>
              <a:ext cx="3936000" cy="2013148"/>
            </a:xfrm>
            <a:prstGeom prst="rect">
              <a:avLst/>
            </a:prstGeom>
          </p:spPr>
        </p:pic>
      </p:grpSp>
      <p:sp>
        <p:nvSpPr>
          <p:cNvPr id="6" name="Прямоугольник 5"/>
          <p:cNvSpPr/>
          <p:nvPr/>
        </p:nvSpPr>
        <p:spPr>
          <a:xfrm>
            <a:off x="2510971" y="296870"/>
            <a:ext cx="7170058" cy="9715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D5256F"/>
                </a:solidFill>
              </a:rPr>
              <a:t>Направления деятельности РУМЦ</a:t>
            </a:r>
            <a:endParaRPr lang="ru-RU" sz="3200" b="1" dirty="0">
              <a:solidFill>
                <a:srgbClr val="D5256F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34663" y="1387367"/>
            <a:ext cx="3941380" cy="51737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180000" rtlCol="0" anchor="t"/>
          <a:lstStyle/>
          <a:p>
            <a:pPr marL="363538" indent="-363538">
              <a:buFont typeface="Wingdings" panose="05000000000000000000" pitchFamily="2" charset="2"/>
              <a:buChar char="§"/>
            </a:pPr>
            <a:endParaRPr lang="ru-RU" sz="3200" b="1" dirty="0" smtClean="0">
              <a:solidFill>
                <a:prstClr val="black"/>
              </a:solidFill>
            </a:endParaRPr>
          </a:p>
          <a:p>
            <a:r>
              <a:rPr lang="ru-RU" sz="3200" b="1" dirty="0" smtClean="0">
                <a:solidFill>
                  <a:srgbClr val="D5256F"/>
                </a:solidFill>
              </a:rPr>
              <a:t>3 Отдел</a:t>
            </a:r>
            <a:r>
              <a:rPr lang="ru-RU" sz="3200" b="1" dirty="0" smtClean="0">
                <a:solidFill>
                  <a:prstClr val="black"/>
                </a:solidFill>
              </a:rPr>
              <a:t> </a:t>
            </a:r>
          </a:p>
          <a:p>
            <a:r>
              <a:rPr lang="ru-RU" sz="3200" b="1" dirty="0" err="1">
                <a:solidFill>
                  <a:schemeClr val="tx1"/>
                </a:solidFill>
              </a:rPr>
              <a:t>психолого</a:t>
            </a:r>
            <a:r>
              <a:rPr lang="ru-RU" sz="3200" b="1" dirty="0">
                <a:solidFill>
                  <a:schemeClr val="tx1"/>
                </a:solidFill>
              </a:rPr>
              <a:t>–педагогического сопровождения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endParaRPr lang="ru-RU" sz="3200" b="1" dirty="0">
              <a:solidFill>
                <a:schemeClr val="tx1"/>
              </a:solidFill>
            </a:endParaRPr>
          </a:p>
          <a:p>
            <a:endParaRPr lang="ru-RU" sz="3200" b="1" dirty="0" smtClean="0">
              <a:solidFill>
                <a:srgbClr val="D5256F"/>
              </a:solidFill>
            </a:endParaRPr>
          </a:p>
          <a:p>
            <a:r>
              <a:rPr lang="ru-RU" sz="3200" b="1" dirty="0" smtClean="0">
                <a:solidFill>
                  <a:srgbClr val="D5256F"/>
                </a:solidFill>
              </a:rPr>
              <a:t>Руководитель</a:t>
            </a:r>
          </a:p>
          <a:p>
            <a:r>
              <a:rPr lang="ru-RU" sz="3200" b="1" dirty="0" smtClean="0">
                <a:solidFill>
                  <a:prstClr val="black"/>
                </a:solidFill>
              </a:rPr>
              <a:t> Лебедева Е.А.</a:t>
            </a:r>
            <a:endParaRPr lang="ru-RU" sz="3000" dirty="0" smtClean="0">
              <a:solidFill>
                <a:prstClr val="black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376046" y="1120789"/>
            <a:ext cx="6463861" cy="46991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180000" rtlCol="0" anchor="t"/>
          <a:lstStyle/>
          <a:p>
            <a:pPr marL="363538" indent="-363538">
              <a:buFont typeface="Wingdings" panose="05000000000000000000" pitchFamily="2" charset="2"/>
              <a:buChar char="§"/>
            </a:pPr>
            <a:r>
              <a:rPr lang="ru-RU" sz="3200" dirty="0">
                <a:solidFill>
                  <a:schemeClr val="tx1"/>
                </a:solidFill>
              </a:rPr>
              <a:t>межведомственное </a:t>
            </a:r>
            <a:r>
              <a:rPr lang="ru-RU" sz="3200" dirty="0" smtClean="0">
                <a:solidFill>
                  <a:schemeClr val="tx1"/>
                </a:solidFill>
              </a:rPr>
              <a:t>взаимодействие</a:t>
            </a:r>
          </a:p>
          <a:p>
            <a:pPr marL="363538" indent="-363538">
              <a:buFont typeface="Wingdings" panose="05000000000000000000" pitchFamily="2" charset="2"/>
              <a:buChar char="§"/>
            </a:pPr>
            <a:r>
              <a:rPr lang="ru-RU" sz="3200" dirty="0" smtClean="0">
                <a:solidFill>
                  <a:schemeClr val="tx1"/>
                </a:solidFill>
              </a:rPr>
              <a:t>трудоустройство</a:t>
            </a:r>
          </a:p>
          <a:p>
            <a:pPr marL="363538" indent="-363538">
              <a:buFont typeface="Wingdings" panose="05000000000000000000" pitchFamily="2" charset="2"/>
              <a:buChar char="§"/>
            </a:pPr>
            <a:r>
              <a:rPr lang="ru-RU" sz="3200" dirty="0" smtClean="0">
                <a:solidFill>
                  <a:schemeClr val="tx1"/>
                </a:solidFill>
              </a:rPr>
              <a:t>профориентация</a:t>
            </a:r>
          </a:p>
          <a:p>
            <a:pPr marL="363538" indent="-363538">
              <a:buFont typeface="Wingdings" panose="05000000000000000000" pitchFamily="2" charset="2"/>
              <a:buChar char="§"/>
            </a:pPr>
            <a:r>
              <a:rPr lang="ru-RU" sz="3200" dirty="0" smtClean="0">
                <a:solidFill>
                  <a:schemeClr val="tx1"/>
                </a:solidFill>
              </a:rPr>
              <a:t>мониторинг </a:t>
            </a:r>
            <a:r>
              <a:rPr lang="ru-RU" sz="3200" dirty="0">
                <a:solidFill>
                  <a:schemeClr val="tx1"/>
                </a:solidFill>
              </a:rPr>
              <a:t>потребностей инвалидов и лиц с ОВЗ </a:t>
            </a:r>
            <a:endParaRPr lang="ru-RU" sz="3200" dirty="0" smtClean="0">
              <a:solidFill>
                <a:schemeClr val="tx1"/>
              </a:solidFill>
            </a:endParaRPr>
          </a:p>
          <a:p>
            <a:pPr marL="363538" indent="-363538">
              <a:buFont typeface="Wingdings" panose="05000000000000000000" pitchFamily="2" charset="2"/>
              <a:buChar char="§"/>
            </a:pPr>
            <a:r>
              <a:rPr lang="ru-RU" sz="3200" dirty="0" smtClean="0">
                <a:solidFill>
                  <a:schemeClr val="tx1"/>
                </a:solidFill>
              </a:rPr>
              <a:t>разработка </a:t>
            </a:r>
            <a:r>
              <a:rPr lang="ru-RU" sz="3200" dirty="0">
                <a:solidFill>
                  <a:schemeClr val="tx1"/>
                </a:solidFill>
              </a:rPr>
              <a:t>психолого-педагогических методических </a:t>
            </a:r>
            <a:r>
              <a:rPr lang="ru-RU" sz="3200" dirty="0" smtClean="0">
                <a:solidFill>
                  <a:schemeClr val="tx1"/>
                </a:solidFill>
              </a:rPr>
              <a:t>рекомендаций</a:t>
            </a:r>
            <a:endParaRPr lang="ru-RU" sz="30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1139069" y="5600708"/>
            <a:ext cx="1052933" cy="9715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2" name="Стрелка вправо 1"/>
          <p:cNvSpPr/>
          <p:nvPr/>
        </p:nvSpPr>
        <p:spPr>
          <a:xfrm>
            <a:off x="5880538" y="-961697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5644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8" name="Рисунок 7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372" t="37337" r="30068" b="4838"/>
            <a:stretch/>
          </p:blipFill>
          <p:spPr>
            <a:xfrm>
              <a:off x="0" y="0"/>
              <a:ext cx="2298700" cy="3073401"/>
            </a:xfrm>
            <a:prstGeom prst="rect">
              <a:avLst/>
            </a:prstGeom>
          </p:spPr>
        </p:pic>
        <p:pic>
          <p:nvPicPr>
            <p:cNvPr id="9" name="Рисунок 8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41250"/>
            <a:stretch/>
          </p:blipFill>
          <p:spPr>
            <a:xfrm flipH="1">
              <a:off x="8256000" y="4844852"/>
              <a:ext cx="3936000" cy="2013148"/>
            </a:xfrm>
            <a:prstGeom prst="rect">
              <a:avLst/>
            </a:prstGeom>
          </p:spPr>
        </p:pic>
      </p:grpSp>
      <p:sp>
        <p:nvSpPr>
          <p:cNvPr id="6" name="Прямоугольник 5"/>
          <p:cNvSpPr/>
          <p:nvPr/>
        </p:nvSpPr>
        <p:spPr>
          <a:xfrm>
            <a:off x="2510974" y="296870"/>
            <a:ext cx="8787506" cy="9715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D5256F"/>
                </a:solidFill>
              </a:rPr>
              <a:t>КТЭК    2018-2019 </a:t>
            </a:r>
            <a:r>
              <a:rPr lang="ru-RU" sz="3200" b="1" dirty="0" err="1" smtClean="0">
                <a:solidFill>
                  <a:srgbClr val="D5256F"/>
                </a:solidFill>
              </a:rPr>
              <a:t>уч.год</a:t>
            </a:r>
            <a:endParaRPr lang="ru-RU" sz="3200" b="1" dirty="0" smtClean="0">
              <a:solidFill>
                <a:srgbClr val="D5256F"/>
              </a:solidFill>
            </a:endParaRPr>
          </a:p>
          <a:p>
            <a:pPr algn="ctr"/>
            <a:r>
              <a:rPr lang="ru-RU" sz="3200" b="1" dirty="0" smtClean="0">
                <a:solidFill>
                  <a:srgbClr val="D5256F"/>
                </a:solidFill>
              </a:rPr>
              <a:t>Студенты с инвалидностью и ОВЗ</a:t>
            </a:r>
            <a:endParaRPr lang="ru-RU" sz="3200" b="1" dirty="0">
              <a:solidFill>
                <a:srgbClr val="D5256F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51566" y="1268418"/>
            <a:ext cx="5570409" cy="38711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363538" indent="-363538">
              <a:buFont typeface="Wingdings" panose="05000000000000000000" pitchFamily="2" charset="2"/>
              <a:buChar char="§"/>
            </a:pPr>
            <a:endParaRPr lang="ru-RU" sz="2000" dirty="0" smtClean="0">
              <a:solidFill>
                <a:schemeClr val="tx1"/>
              </a:solidFill>
            </a:endParaRPr>
          </a:p>
          <a:p>
            <a:pPr marL="457200" lvl="0" indent="-457200">
              <a:lnSpc>
                <a:spcPct val="150000"/>
              </a:lnSpc>
              <a:buFont typeface="Wingdings" pitchFamily="2" charset="2"/>
              <a:buChar char="§"/>
            </a:pPr>
            <a:r>
              <a:rPr lang="ru-RU" sz="2800" b="1" dirty="0">
                <a:solidFill>
                  <a:schemeClr val="tx1"/>
                </a:solidFill>
              </a:rPr>
              <a:t>Инвалиды по зрению – 3 чел.</a:t>
            </a:r>
          </a:p>
          <a:p>
            <a:pPr marL="457200" lvl="0" indent="-457200">
              <a:lnSpc>
                <a:spcPct val="150000"/>
              </a:lnSpc>
              <a:buFont typeface="Wingdings" pitchFamily="2" charset="2"/>
              <a:buChar char="§"/>
            </a:pPr>
            <a:r>
              <a:rPr lang="ru-RU" sz="2800" b="1" dirty="0">
                <a:solidFill>
                  <a:schemeClr val="tx1"/>
                </a:solidFill>
              </a:rPr>
              <a:t>Инвалиды по слуху - 3 чел.</a:t>
            </a:r>
          </a:p>
          <a:p>
            <a:pPr marL="457200" lvl="0" indent="-457200">
              <a:lnSpc>
                <a:spcPct val="150000"/>
              </a:lnSpc>
              <a:buFont typeface="Wingdings" pitchFamily="2" charset="2"/>
              <a:buChar char="§"/>
            </a:pPr>
            <a:r>
              <a:rPr lang="ru-RU" sz="2800" b="1" dirty="0">
                <a:solidFill>
                  <a:schemeClr val="tx1"/>
                </a:solidFill>
              </a:rPr>
              <a:t>Инвалиды по ОДА - 1 </a:t>
            </a:r>
            <a:r>
              <a:rPr lang="ru-RU" sz="2800" b="1" dirty="0" smtClean="0">
                <a:solidFill>
                  <a:schemeClr val="tx1"/>
                </a:solidFill>
              </a:rPr>
              <a:t>чел.</a:t>
            </a:r>
            <a:endParaRPr lang="ru-RU" sz="2800" b="1" dirty="0">
              <a:solidFill>
                <a:schemeClr val="tx1"/>
              </a:solidFill>
            </a:endParaRPr>
          </a:p>
          <a:p>
            <a:pPr marL="457200" lvl="0" indent="-457200">
              <a:lnSpc>
                <a:spcPct val="150000"/>
              </a:lnSpc>
              <a:buFont typeface="Wingdings" pitchFamily="2" charset="2"/>
              <a:buChar char="§"/>
            </a:pPr>
            <a:r>
              <a:rPr lang="ru-RU" sz="2800" b="1" dirty="0" smtClean="0">
                <a:solidFill>
                  <a:schemeClr val="tx1"/>
                </a:solidFill>
              </a:rPr>
              <a:t>Лица </a:t>
            </a:r>
            <a:r>
              <a:rPr lang="ru-RU" sz="2800" b="1" dirty="0">
                <a:solidFill>
                  <a:schemeClr val="tx1"/>
                </a:solidFill>
              </a:rPr>
              <a:t>с ОВЗ по ОДА - 1 </a:t>
            </a:r>
            <a:r>
              <a:rPr lang="ru-RU" sz="2800" b="1" dirty="0" smtClean="0">
                <a:solidFill>
                  <a:schemeClr val="tx1"/>
                </a:solidFill>
              </a:rPr>
              <a:t>чел.</a:t>
            </a:r>
            <a:endParaRPr lang="ru-RU" sz="2800" b="1" dirty="0">
              <a:solidFill>
                <a:schemeClr val="tx1"/>
              </a:solidFill>
            </a:endParaRPr>
          </a:p>
          <a:p>
            <a:pPr marL="457200" lvl="0" indent="-457200">
              <a:buFont typeface="Wingdings" pitchFamily="2" charset="2"/>
              <a:buChar char="§"/>
            </a:pPr>
            <a:r>
              <a:rPr lang="ru-RU" sz="2800" b="1" dirty="0" smtClean="0">
                <a:solidFill>
                  <a:schemeClr val="tx1"/>
                </a:solidFill>
              </a:rPr>
              <a:t>Лица </a:t>
            </a:r>
            <a:r>
              <a:rPr lang="ru-RU" sz="2800" b="1" dirty="0">
                <a:solidFill>
                  <a:schemeClr val="tx1"/>
                </a:solidFill>
              </a:rPr>
              <a:t>с ОВЗ по </a:t>
            </a:r>
            <a:endParaRPr lang="ru-RU" sz="2800" b="1" dirty="0" smtClean="0">
              <a:solidFill>
                <a:schemeClr val="tx1"/>
              </a:solidFill>
            </a:endParaRPr>
          </a:p>
          <a:p>
            <a:pPr lvl="0"/>
            <a:r>
              <a:rPr lang="ru-RU" sz="2800" b="1" dirty="0" smtClean="0">
                <a:solidFill>
                  <a:schemeClr val="tx1"/>
                </a:solidFill>
              </a:rPr>
              <a:t>     общим заболеваниями – 4 чел.</a:t>
            </a:r>
            <a:r>
              <a:rPr lang="ru-RU" sz="2800" b="1" dirty="0" smtClean="0"/>
              <a:t>- </a:t>
            </a:r>
            <a:r>
              <a:rPr lang="ru-RU" sz="2000" b="1" dirty="0"/>
              <a:t>4 </a:t>
            </a:r>
            <a:r>
              <a:rPr lang="ru-RU" sz="2000" b="1" dirty="0" smtClean="0"/>
              <a:t>чел.</a:t>
            </a:r>
            <a:endParaRPr lang="ru-RU" sz="2000" b="1" dirty="0">
              <a:solidFill>
                <a:schemeClr val="tx1"/>
              </a:solidFill>
            </a:endParaRPr>
          </a:p>
          <a:p>
            <a:pPr lvl="0"/>
            <a:endParaRPr lang="ru-RU" sz="2400" b="1" dirty="0" smtClean="0">
              <a:solidFill>
                <a:srgbClr val="FF0000"/>
              </a:solidFill>
            </a:endParaRPr>
          </a:p>
          <a:p>
            <a:pPr lvl="0"/>
            <a:r>
              <a:rPr lang="ru-RU" sz="2800" b="1" dirty="0" smtClean="0">
                <a:solidFill>
                  <a:srgbClr val="FF0000"/>
                </a:solidFill>
              </a:rPr>
              <a:t>Направление «Питание»  - 8 чел.</a:t>
            </a:r>
          </a:p>
          <a:p>
            <a:pPr lvl="4"/>
            <a:r>
              <a:rPr lang="ru-RU" sz="2400" dirty="0" smtClean="0">
                <a:solidFill>
                  <a:schemeClr val="tx1"/>
                </a:solidFill>
              </a:rPr>
              <a:t>	</a:t>
            </a:r>
            <a:endParaRPr lang="ru-RU" sz="2400" b="1" dirty="0" smtClean="0">
              <a:solidFill>
                <a:srgbClr val="FF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1139069" y="5600708"/>
            <a:ext cx="1052933" cy="9715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071944" y="2328362"/>
            <a:ext cx="3894083" cy="30828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800" b="1" dirty="0" smtClean="0">
                <a:solidFill>
                  <a:srgbClr val="D5256F"/>
                </a:solidFill>
                <a:ea typeface="Calibri"/>
                <a:cs typeface="Times New Roman"/>
              </a:rPr>
              <a:t>Итого 13 студентов: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800" b="1" dirty="0" smtClean="0">
                <a:latin typeface="+mj-lt"/>
                <a:ea typeface="Calibri"/>
                <a:cs typeface="Times New Roman"/>
              </a:rPr>
              <a:t>-</a:t>
            </a:r>
            <a:r>
              <a:rPr lang="ru-RU" sz="2800" b="1" dirty="0" smtClean="0">
                <a:ea typeface="Calibri"/>
                <a:cs typeface="Times New Roman"/>
              </a:rPr>
              <a:t>очное</a:t>
            </a:r>
            <a:r>
              <a:rPr lang="ru-RU" sz="2800" b="1" dirty="0">
                <a:ea typeface="Calibri"/>
                <a:cs typeface="Times New Roman"/>
              </a:rPr>
              <a:t>: </a:t>
            </a:r>
            <a:r>
              <a:rPr lang="ru-RU" sz="2800" b="1" dirty="0" smtClean="0">
                <a:ea typeface="Calibri"/>
                <a:cs typeface="Times New Roman"/>
              </a:rPr>
              <a:t>11</a:t>
            </a:r>
            <a:endParaRPr lang="ru-RU" sz="28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800" b="1" dirty="0" smtClean="0">
                <a:ea typeface="Calibri"/>
                <a:cs typeface="Times New Roman"/>
              </a:rPr>
              <a:t>-коммерческое</a:t>
            </a:r>
            <a:r>
              <a:rPr lang="ru-RU" sz="2800" b="1" dirty="0">
                <a:ea typeface="Calibri"/>
                <a:cs typeface="Times New Roman"/>
              </a:rPr>
              <a:t>: </a:t>
            </a:r>
            <a:r>
              <a:rPr lang="ru-RU" sz="2800" b="1" dirty="0" smtClean="0">
                <a:ea typeface="Calibri"/>
                <a:cs typeface="Times New Roman"/>
              </a:rPr>
              <a:t>1</a:t>
            </a:r>
            <a:endParaRPr lang="ru-RU" sz="28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800" b="1" dirty="0" smtClean="0">
                <a:ea typeface="Calibri"/>
                <a:cs typeface="Times New Roman"/>
              </a:rPr>
              <a:t>-заочное</a:t>
            </a:r>
            <a:r>
              <a:rPr lang="ru-RU" sz="2800" b="1" dirty="0">
                <a:ea typeface="Calibri"/>
                <a:cs typeface="Times New Roman"/>
              </a:rPr>
              <a:t>: </a:t>
            </a:r>
            <a:r>
              <a:rPr lang="ru-RU" sz="2800" b="1" dirty="0" smtClean="0">
                <a:ea typeface="Calibri"/>
                <a:cs typeface="Times New Roman"/>
              </a:rPr>
              <a:t>1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800" b="1" dirty="0" smtClean="0">
                <a:solidFill>
                  <a:srgbClr val="C93CD8"/>
                </a:solidFill>
                <a:ea typeface="Calibri"/>
                <a:cs typeface="Times New Roman"/>
              </a:rPr>
              <a:t>1 курс: 6 чел.</a:t>
            </a:r>
            <a:endParaRPr lang="ru-RU" sz="2800" dirty="0">
              <a:solidFill>
                <a:srgbClr val="C93CD8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51778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250"/>
          <a:stretch/>
        </p:blipFill>
        <p:spPr>
          <a:xfrm rot="10800000">
            <a:off x="6034070" y="0"/>
            <a:ext cx="6157930" cy="31496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066803" y="558800"/>
            <a:ext cx="5765799" cy="576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800" b="1" dirty="0" smtClean="0">
                <a:solidFill>
                  <a:prstClr val="black"/>
                </a:solidFill>
              </a:rPr>
              <a:t>Основные результаты за 2018-2020 учебный год</a:t>
            </a:r>
            <a:endParaRPr lang="ru-RU" sz="3800" b="1" dirty="0">
              <a:solidFill>
                <a:prstClr val="black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832599" y="4864100"/>
            <a:ext cx="5217438" cy="1460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r"/>
            <a:endParaRPr lang="ru-RU" sz="2400" b="1" dirty="0" smtClean="0">
              <a:solidFill>
                <a:srgbClr val="00B7D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8915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1603</TotalTime>
  <Words>1126</Words>
  <Application>Microsoft Office PowerPoint</Application>
  <PresentationFormat>Произвольный</PresentationFormat>
  <Paragraphs>293</Paragraphs>
  <Slides>27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Тема Office</vt:lpstr>
      <vt:lpstr>Департамент образования и науки Костромской области ОГБПОУ «Костромской торгово-экономический  колледж»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Maxim Khokhlov</dc:creator>
  <cp:lastModifiedBy>румц</cp:lastModifiedBy>
  <cp:revision>106</cp:revision>
  <dcterms:created xsi:type="dcterms:W3CDTF">2019-06-17T10:02:33Z</dcterms:created>
  <dcterms:modified xsi:type="dcterms:W3CDTF">2019-12-09T17:11:43Z</dcterms:modified>
</cp:coreProperties>
</file>